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71" r:id="rId3"/>
    <p:sldId id="257" r:id="rId4"/>
    <p:sldId id="261" r:id="rId5"/>
    <p:sldId id="263" r:id="rId6"/>
    <p:sldId id="264" r:id="rId7"/>
    <p:sldId id="267" r:id="rId8"/>
    <p:sldId id="268" r:id="rId9"/>
    <p:sldId id="269" r:id="rId10"/>
    <p:sldId id="270" r:id="rId11"/>
    <p:sldId id="266" r:id="rId12"/>
    <p:sldId id="272" r:id="rId13"/>
    <p:sldId id="273" r:id="rId14"/>
    <p:sldId id="274" r:id="rId15"/>
    <p:sldId id="275" r:id="rId16"/>
    <p:sldId id="276" r:id="rId17"/>
    <p:sldId id="277" r:id="rId18"/>
    <p:sldId id="278" r:id="rId19"/>
    <p:sldId id="279" r:id="rId20"/>
    <p:sldId id="288" r:id="rId21"/>
    <p:sldId id="280" r:id="rId22"/>
    <p:sldId id="281" r:id="rId23"/>
    <p:sldId id="282" r:id="rId24"/>
    <p:sldId id="28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0" d="100"/>
          <a:sy n="80" d="100"/>
        </p:scale>
        <p:origin x="53" y="40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3C3CB-E72A-4B2E-93DB-08DCC6E04FC8}" type="datetimeFigureOut">
              <a:rPr lang="en-GB" smtClean="0"/>
              <a:t>04/03/2024</a:t>
            </a:fld>
            <a:endParaRPr lang="en-GB"/>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E5BA9B-DA4B-4BB1-9A4E-2A130164C252}" type="slidenum">
              <a:rPr lang="en-GB" smtClean="0"/>
              <a:t>‹#›</a:t>
            </a:fld>
            <a:endParaRPr lang="en-GB"/>
          </a:p>
        </p:txBody>
      </p:sp>
    </p:spTree>
    <p:extLst>
      <p:ext uri="{BB962C8B-B14F-4D97-AF65-F5344CB8AC3E}">
        <p14:creationId xmlns:p14="http://schemas.microsoft.com/office/powerpoint/2010/main" val="3153034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a:p>
        </p:txBody>
      </p:sp>
      <p:sp>
        <p:nvSpPr>
          <p:cNvPr id="4" name="スライド番号プレースホルダー 3"/>
          <p:cNvSpPr>
            <a:spLocks noGrp="1"/>
          </p:cNvSpPr>
          <p:nvPr>
            <p:ph type="sldNum" sz="quarter" idx="10"/>
          </p:nvPr>
        </p:nvSpPr>
        <p:spPr/>
        <p:txBody>
          <a:bodyPr/>
          <a:lstStyle/>
          <a:p>
            <a:fld id="{95E5BA9B-DA4B-4BB1-9A4E-2A130164C252}" type="slidenum">
              <a:rPr lang="en-GB" smtClean="0"/>
              <a:t>1</a:t>
            </a:fld>
            <a:endParaRPr lang="en-GB"/>
          </a:p>
        </p:txBody>
      </p:sp>
    </p:spTree>
    <p:extLst>
      <p:ext uri="{BB962C8B-B14F-4D97-AF65-F5344CB8AC3E}">
        <p14:creationId xmlns:p14="http://schemas.microsoft.com/office/powerpoint/2010/main" val="3773610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5C5431F-F5F2-4509-B7B6-D1A2F1776121}" type="datetime1">
              <a:rPr lang="en-GB" smtClean="0"/>
              <a:t>04/03/2024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1028928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72C27B-E25C-433A-82C4-F9A2D91D5E4A}" type="datetime1">
              <a:rPr lang="en-GB" smtClean="0"/>
              <a:t>04/03/2024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7276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17815C3-8057-466B-8976-008FCBB14F3A}" type="datetime1">
              <a:rPr lang="en-GB" smtClean="0"/>
              <a:t>04/03/2024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1754632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2DE0E77-EE07-4A87-9BD0-AD8B3BBB3413}" type="datetime1">
              <a:rPr lang="en-GB" smtClean="0"/>
              <a:t>04/03/2024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3338071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5DFC4F6-6880-45FD-B681-20C62A83944A}" type="datetime1">
              <a:rPr lang="en-GB" smtClean="0"/>
              <a:t>04/03/2024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51309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C159430-2E99-4179-94E1-81F4F7480232}" type="datetime1">
              <a:rPr lang="en-GB" smtClean="0"/>
              <a:t>04/03/2024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3123167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2F3689E-779C-4188-85C4-389CA19AA447}" type="datetime1">
              <a:rPr lang="en-GB" smtClean="0"/>
              <a:t>04/03/2024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1528999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513A00B-9D41-4308-8F17-883E720F83E5}" type="datetime1">
              <a:rPr lang="en-GB" smtClean="0"/>
              <a:t>04/03/2024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1784334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10EA7-895F-4F4F-BF6A-A370BC9866B0}" type="datetime1">
              <a:rPr lang="en-GB" smtClean="0"/>
              <a:t>04/03/2024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163851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BB28B91-A639-432B-8341-15D4B3B27994}" type="datetime1">
              <a:rPr lang="en-GB" smtClean="0"/>
              <a:t>04/03/2024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655705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F4B5EC8-FB5D-453E-9C29-D5C240D80262}" type="datetime1">
              <a:rPr lang="en-GB" smtClean="0"/>
              <a:t>04/03/2024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9F2265-C5FD-433F-A8B0-57029ACD791B}" type="slidenum">
              <a:rPr lang="en-GB" smtClean="0"/>
              <a:t>‹#›</a:t>
            </a:fld>
            <a:endParaRPr lang="en-GB"/>
          </a:p>
        </p:txBody>
      </p:sp>
    </p:spTree>
    <p:extLst>
      <p:ext uri="{BB962C8B-B14F-4D97-AF65-F5344CB8AC3E}">
        <p14:creationId xmlns:p14="http://schemas.microsoft.com/office/powerpoint/2010/main" val="3377283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ADC19-E8F7-4CAC-AD12-4D4AAB29F8F7}" type="datetime1">
              <a:rPr lang="en-GB" smtClean="0"/>
              <a:t>04/03/2024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F2265-C5FD-433F-A8B0-57029ACD791B}" type="slidenum">
              <a:rPr lang="en-GB" smtClean="0"/>
              <a:t>‹#›</a:t>
            </a:fld>
            <a:endParaRPr lang="en-GB"/>
          </a:p>
        </p:txBody>
      </p:sp>
    </p:spTree>
    <p:extLst>
      <p:ext uri="{BB962C8B-B14F-4D97-AF65-F5344CB8AC3E}">
        <p14:creationId xmlns:p14="http://schemas.microsoft.com/office/powerpoint/2010/main" val="1511346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unep.org/environmentassembly/unea6/documents?/unea6/unea-6-document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dirty="0" smtClean="0"/>
              <a:t>UNEA6 </a:t>
            </a:r>
            <a:r>
              <a:rPr lang="ja-JP" altLang="en-US" dirty="0" smtClean="0"/>
              <a:t>の成果のまとめ</a:t>
            </a:r>
            <a:r>
              <a:rPr lang="en-US" altLang="ja-JP" dirty="0" smtClean="0"/>
              <a:t/>
            </a:r>
            <a:br>
              <a:rPr lang="en-US" altLang="ja-JP" dirty="0" smtClean="0"/>
            </a:br>
            <a:r>
              <a:rPr lang="ja-JP" altLang="en-US" dirty="0" smtClean="0"/>
              <a:t>個人的備忘録</a:t>
            </a:r>
            <a:endParaRPr lang="en-GB" dirty="0"/>
          </a:p>
        </p:txBody>
      </p:sp>
      <p:sp>
        <p:nvSpPr>
          <p:cNvPr id="3" name="サブタイトル 2"/>
          <p:cNvSpPr>
            <a:spLocks noGrp="1"/>
          </p:cNvSpPr>
          <p:nvPr>
            <p:ph type="subTitle" idx="1"/>
          </p:nvPr>
        </p:nvSpPr>
        <p:spPr/>
        <p:txBody>
          <a:bodyPr>
            <a:normAutofit lnSpcReduction="10000"/>
          </a:bodyPr>
          <a:lstStyle/>
          <a:p>
            <a:endParaRPr lang="en-US" dirty="0" smtClean="0"/>
          </a:p>
          <a:p>
            <a:endParaRPr lang="en-US" dirty="0" smtClean="0"/>
          </a:p>
          <a:p>
            <a:r>
              <a:rPr lang="en-US" altLang="ja-JP" dirty="0" smtClean="0"/>
              <a:t>2024.03.04</a:t>
            </a:r>
            <a:endParaRPr lang="en-US" dirty="0" smtClean="0"/>
          </a:p>
          <a:p>
            <a:r>
              <a:rPr lang="en-US" dirty="0" smtClean="0"/>
              <a:t>&lt;</a:t>
            </a:r>
            <a:r>
              <a:rPr lang="en-US" dirty="0" err="1" smtClean="0"/>
              <a:t>Taka.hiraishi</a:t>
            </a:r>
            <a:r>
              <a:rPr lang="en-US" dirty="0" smtClean="0"/>
              <a:t>[at]gmail.com&gt;</a:t>
            </a:r>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a:t>
            </a:fld>
            <a:endParaRPr lang="en-GB"/>
          </a:p>
        </p:txBody>
      </p:sp>
    </p:spTree>
    <p:extLst>
      <p:ext uri="{BB962C8B-B14F-4D97-AF65-F5344CB8AC3E}">
        <p14:creationId xmlns:p14="http://schemas.microsoft.com/office/powerpoint/2010/main" val="929835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3835" y="456566"/>
            <a:ext cx="7886700" cy="848532"/>
          </a:xfrm>
        </p:spPr>
        <p:txBody>
          <a:bodyPr>
            <a:normAutofit fontScale="90000"/>
          </a:bodyPr>
          <a:lstStyle/>
          <a:p>
            <a:r>
              <a:rPr lang="en-US" dirty="0" smtClean="0"/>
              <a:t>UNEA6</a:t>
            </a:r>
            <a:r>
              <a:rPr lang="ja-JP" altLang="en-US" dirty="0" smtClean="0"/>
              <a:t>　</a:t>
            </a:r>
            <a:r>
              <a:rPr lang="ja-JP" altLang="en-US" sz="3100" dirty="0"/>
              <a:t>多国間</a:t>
            </a:r>
            <a:r>
              <a:rPr lang="ja-JP" altLang="en-US" sz="3100" dirty="0" smtClean="0"/>
              <a:t>環境条約</a:t>
            </a:r>
            <a:r>
              <a:rPr lang="en-US" altLang="ja-JP" sz="3100" dirty="0" smtClean="0"/>
              <a:t>(MEA</a:t>
            </a:r>
            <a:r>
              <a:rPr lang="ja-JP" altLang="en-US" sz="3100" dirty="0" err="1" smtClean="0"/>
              <a:t>ｓ</a:t>
            </a:r>
            <a:r>
              <a:rPr lang="en-US" altLang="ja-JP" sz="3100" dirty="0" smtClean="0"/>
              <a:t>)</a:t>
            </a:r>
            <a:r>
              <a:rPr lang="ja-JP" altLang="en-US" sz="3100" dirty="0" smtClean="0"/>
              <a:t>等との協働</a:t>
            </a:r>
            <a:r>
              <a:rPr lang="en-US" altLang="ja-JP" dirty="0"/>
              <a:t/>
            </a:r>
            <a:br>
              <a:rPr lang="en-US" altLang="ja-JP" dirty="0"/>
            </a:br>
            <a:r>
              <a:rPr lang="en-US" altLang="ja-JP" sz="3600" dirty="0" smtClean="0"/>
              <a:t>&lt;UNEP/EA.6/L.7&gt;</a:t>
            </a:r>
            <a:endParaRPr lang="en-GB" sz="3600" dirty="0"/>
          </a:p>
        </p:txBody>
      </p:sp>
      <p:sp>
        <p:nvSpPr>
          <p:cNvPr id="3" name="コンテンツ プレースホルダー 2"/>
          <p:cNvSpPr>
            <a:spLocks noGrp="1"/>
          </p:cNvSpPr>
          <p:nvPr>
            <p:ph idx="1"/>
          </p:nvPr>
        </p:nvSpPr>
        <p:spPr>
          <a:xfrm>
            <a:off x="628650" y="1305098"/>
            <a:ext cx="7886700" cy="4871865"/>
          </a:xfrm>
        </p:spPr>
        <p:txBody>
          <a:bodyPr/>
          <a:lstStyle/>
          <a:p>
            <a:r>
              <a:rPr lang="ja-JP" altLang="en-US" dirty="0" smtClean="0"/>
              <a:t>加盟国は、これらの間の </a:t>
            </a:r>
            <a:r>
              <a:rPr lang="en-US" altLang="ja-JP" dirty="0" smtClean="0"/>
              <a:t>Synergy</a:t>
            </a:r>
            <a:r>
              <a:rPr lang="ja-JP" altLang="en-US" dirty="0" smtClean="0"/>
              <a:t> の確保、促進を図るべき。</a:t>
            </a:r>
            <a:endParaRPr lang="en-US" dirty="0" smtClean="0"/>
          </a:p>
          <a:p>
            <a:r>
              <a:rPr lang="en-US" altLang="ja-JP" dirty="0" smtClean="0"/>
              <a:t>ED</a:t>
            </a:r>
            <a:r>
              <a:rPr lang="ja-JP" altLang="en-US" dirty="0" smtClean="0"/>
              <a:t>に対し、上記の加盟国の対応を支援すべき。</a:t>
            </a:r>
            <a:r>
              <a:rPr lang="en-US" altLang="ja-JP" dirty="0" smtClean="0"/>
              <a:t>(</a:t>
            </a:r>
            <a:r>
              <a:rPr lang="ja-JP" altLang="en-US" dirty="0" smtClean="0"/>
              <a:t>文書中に、改訂されるべき文言がある。</a:t>
            </a:r>
            <a:r>
              <a:rPr lang="en-US" altLang="ja-JP" dirty="0" smtClean="0"/>
              <a:t>)</a:t>
            </a:r>
            <a:endParaRPr lang="en-US" dirty="0"/>
          </a:p>
          <a:p>
            <a:r>
              <a:rPr lang="en-US" altLang="ja-JP" dirty="0"/>
              <a:t>ED</a:t>
            </a:r>
            <a:r>
              <a:rPr lang="ja-JP" altLang="en-US" dirty="0"/>
              <a:t>は、 </a:t>
            </a:r>
            <a:r>
              <a:rPr lang="en-US" altLang="ja-JP" dirty="0" smtClean="0"/>
              <a:t>UNEA7</a:t>
            </a:r>
            <a:r>
              <a:rPr lang="ja-JP" altLang="en-US" dirty="0"/>
              <a:t>に報告を提出すべき。</a:t>
            </a:r>
            <a:endParaRPr lang="en-GB" dirty="0"/>
          </a:p>
          <a:p>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10</a:t>
            </a:fld>
            <a:endParaRPr lang="en-GB"/>
          </a:p>
        </p:txBody>
      </p:sp>
    </p:spTree>
    <p:extLst>
      <p:ext uri="{BB962C8B-B14F-4D97-AF65-F5344CB8AC3E}">
        <p14:creationId xmlns:p14="http://schemas.microsoft.com/office/powerpoint/2010/main" val="1419641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a:t>
            </a:r>
            <a:r>
              <a:rPr lang="ja-JP" altLang="en-US" dirty="0" smtClean="0"/>
              <a:t>　</a:t>
            </a:r>
            <a:r>
              <a:rPr lang="ja-JP" altLang="en-US" sz="4000" dirty="0"/>
              <a:t>鉱物資源</a:t>
            </a:r>
            <a:r>
              <a:rPr lang="ja-JP" altLang="en-US" sz="4000" dirty="0" smtClean="0"/>
              <a:t>と金属の環境側面</a:t>
            </a:r>
            <a:r>
              <a:rPr lang="en-US" altLang="ja-JP" dirty="0" smtClean="0"/>
              <a:t/>
            </a:r>
            <a:br>
              <a:rPr lang="en-US" altLang="ja-JP" dirty="0" smtClean="0"/>
            </a:br>
            <a:r>
              <a:rPr lang="en-US" altLang="ja-JP" sz="3100" dirty="0"/>
              <a:t>&lt;UNEP/EA.6/L.8&gt;</a:t>
            </a:r>
            <a:endParaRPr lang="en-GB" sz="3100" dirty="0"/>
          </a:p>
        </p:txBody>
      </p:sp>
      <p:sp>
        <p:nvSpPr>
          <p:cNvPr id="3" name="コンテンツ プレースホルダー 2"/>
          <p:cNvSpPr>
            <a:spLocks noGrp="1"/>
          </p:cNvSpPr>
          <p:nvPr>
            <p:ph idx="1"/>
          </p:nvPr>
        </p:nvSpPr>
        <p:spPr>
          <a:xfrm>
            <a:off x="562148" y="1296785"/>
            <a:ext cx="7886700" cy="4871865"/>
          </a:xfrm>
        </p:spPr>
        <p:txBody>
          <a:bodyPr/>
          <a:lstStyle/>
          <a:p>
            <a:r>
              <a:rPr lang="ja-JP" altLang="en-US" dirty="0" smtClean="0"/>
              <a:t>加盟国は、これらの</a:t>
            </a:r>
            <a:r>
              <a:rPr lang="en-US" altLang="ja-JP" dirty="0" smtClean="0"/>
              <a:t>Life cycle</a:t>
            </a:r>
            <a:r>
              <a:rPr lang="ja-JP" altLang="en-US" dirty="0" smtClean="0"/>
              <a:t> を通じて関係する民間企業等の協力を得て、</a:t>
            </a:r>
            <a:r>
              <a:rPr lang="en-US" altLang="ja-JP" dirty="0" smtClean="0"/>
              <a:t>2030</a:t>
            </a:r>
            <a:r>
              <a:rPr lang="ja-JP" altLang="en-US" dirty="0" smtClean="0"/>
              <a:t> </a:t>
            </a:r>
            <a:r>
              <a:rPr lang="en-US" altLang="ja-JP" dirty="0" smtClean="0"/>
              <a:t>SDG Agenda</a:t>
            </a:r>
            <a:r>
              <a:rPr lang="ja-JP" altLang="en-US" dirty="0" smtClean="0"/>
              <a:t> や、</a:t>
            </a:r>
            <a:r>
              <a:rPr lang="en-US" altLang="ja-JP" dirty="0" smtClean="0"/>
              <a:t>MEA</a:t>
            </a:r>
            <a:r>
              <a:rPr lang="ja-JP" altLang="en-US" dirty="0" err="1" smtClean="0"/>
              <a:t>ｓ</a:t>
            </a:r>
            <a:r>
              <a:rPr lang="ja-JP" altLang="en-US" dirty="0" smtClean="0"/>
              <a:t>に即した対策の推進を図るべき。</a:t>
            </a:r>
            <a:endParaRPr lang="en-US" altLang="ja-JP" dirty="0" smtClean="0"/>
          </a:p>
          <a:p>
            <a:r>
              <a:rPr lang="en-US" altLang="ja-JP" dirty="0" smtClean="0"/>
              <a:t>ED</a:t>
            </a:r>
            <a:r>
              <a:rPr lang="ja-JP" altLang="en-US" dirty="0" smtClean="0"/>
              <a:t>は、資金がある限り、加盟国の支援を行うべき。</a:t>
            </a:r>
            <a:endParaRPr lang="en-US" altLang="ja-JP" dirty="0" smtClean="0"/>
          </a:p>
          <a:p>
            <a:endParaRPr lang="en-US" dirty="0"/>
          </a:p>
          <a:p>
            <a:r>
              <a:rPr lang="en-US" altLang="ja-JP" dirty="0"/>
              <a:t>ED</a:t>
            </a:r>
            <a:r>
              <a:rPr lang="ja-JP" altLang="en-US" dirty="0"/>
              <a:t>は、 </a:t>
            </a:r>
            <a:r>
              <a:rPr lang="en-US" altLang="ja-JP" dirty="0" smtClean="0"/>
              <a:t>UNEA7</a:t>
            </a:r>
            <a:r>
              <a:rPr lang="ja-JP" altLang="en-US" dirty="0"/>
              <a:t>に報告を提出すべき</a:t>
            </a:r>
            <a:r>
              <a:rPr lang="ja-JP" altLang="en-US" dirty="0" smtClean="0"/>
              <a:t>。</a:t>
            </a:r>
            <a:endParaRPr lang="en-US" altLang="ja-JP" dirty="0" smtClean="0"/>
          </a:p>
          <a:p>
            <a:endParaRPr lang="en-US" dirty="0"/>
          </a:p>
          <a:p>
            <a:r>
              <a:rPr lang="en-US" altLang="ja-JP" dirty="0" smtClean="0"/>
              <a:t>T</a:t>
            </a:r>
            <a:r>
              <a:rPr lang="en-GB" dirty="0" err="1" smtClean="0"/>
              <a:t>ailings</a:t>
            </a:r>
            <a:r>
              <a:rPr lang="en-GB" dirty="0" smtClean="0"/>
              <a:t> management </a:t>
            </a:r>
            <a:r>
              <a:rPr lang="ja-JP" altLang="en-US" dirty="0" smtClean="0"/>
              <a:t>（</a:t>
            </a:r>
            <a:r>
              <a:rPr lang="en-GB" dirty="0" smtClean="0"/>
              <a:t>UNEP/EA.6/INF/8</a:t>
            </a:r>
            <a:r>
              <a:rPr lang="ja-JP" altLang="en-US" dirty="0" smtClean="0"/>
              <a:t>）については、言及が前文にしかなかった？</a:t>
            </a:r>
            <a:endParaRPr lang="en-GB" dirty="0"/>
          </a:p>
          <a:p>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11</a:t>
            </a:fld>
            <a:endParaRPr lang="en-GB"/>
          </a:p>
        </p:txBody>
      </p:sp>
    </p:spTree>
    <p:extLst>
      <p:ext uri="{BB962C8B-B14F-4D97-AF65-F5344CB8AC3E}">
        <p14:creationId xmlns:p14="http://schemas.microsoft.com/office/powerpoint/2010/main" val="4012383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 </a:t>
            </a:r>
            <a:r>
              <a:rPr lang="en-US" altLang="ja-JP" sz="3100" dirty="0" smtClean="0"/>
              <a:t>UNEA</a:t>
            </a:r>
            <a:r>
              <a:rPr lang="ja-JP" altLang="en-US" sz="3100" dirty="0" err="1" smtClean="0"/>
              <a:t>、</a:t>
            </a:r>
            <a:r>
              <a:rPr lang="en-US" altLang="ja-JP" sz="3100" dirty="0" smtClean="0"/>
              <a:t>UNEP</a:t>
            </a:r>
            <a:r>
              <a:rPr lang="ja-JP" altLang="en-US" sz="3100" dirty="0" err="1" smtClean="0"/>
              <a:t>、</a:t>
            </a:r>
            <a:r>
              <a:rPr lang="en-US" altLang="ja-JP" sz="3100" dirty="0" smtClean="0"/>
              <a:t>MEA</a:t>
            </a:r>
            <a:r>
              <a:rPr lang="ja-JP" altLang="en-US" sz="3100" dirty="0" smtClean="0"/>
              <a:t>ｓ のＳｙｎｅｒｇｙ</a:t>
            </a:r>
            <a:r>
              <a:rPr lang="en-US" dirty="0" smtClean="0"/>
              <a:t/>
            </a:r>
            <a:br>
              <a:rPr lang="en-US" dirty="0" smtClean="0"/>
            </a:br>
            <a:r>
              <a:rPr lang="en-US" sz="3100" dirty="0"/>
              <a:t>&lt;UNEP/EA.6/L.9&gt;</a:t>
            </a:r>
            <a:r>
              <a:rPr lang="ja-JP" altLang="en-US" dirty="0" smtClean="0"/>
              <a:t>　</a:t>
            </a:r>
            <a:endParaRPr lang="en-GB" sz="3100" dirty="0"/>
          </a:p>
        </p:txBody>
      </p:sp>
      <p:sp>
        <p:nvSpPr>
          <p:cNvPr id="3" name="コンテンツ プレースホルダー 2"/>
          <p:cNvSpPr>
            <a:spLocks noGrp="1"/>
          </p:cNvSpPr>
          <p:nvPr>
            <p:ph idx="1"/>
          </p:nvPr>
        </p:nvSpPr>
        <p:spPr>
          <a:xfrm>
            <a:off x="562148" y="1296785"/>
            <a:ext cx="7886700" cy="4871865"/>
          </a:xfrm>
        </p:spPr>
        <p:txBody>
          <a:bodyPr/>
          <a:lstStyle/>
          <a:p>
            <a:r>
              <a:rPr lang="en-US" altLang="ja-JP" dirty="0"/>
              <a:t>ED</a:t>
            </a:r>
            <a:r>
              <a:rPr lang="ja-JP" altLang="en-US" dirty="0"/>
              <a:t>は、資金がある限り、加盟国</a:t>
            </a:r>
            <a:r>
              <a:rPr lang="ja-JP" altLang="en-US" dirty="0" smtClean="0"/>
              <a:t>の能力向上等の支援や、状況の解析等を</a:t>
            </a:r>
            <a:r>
              <a:rPr lang="ja-JP" altLang="en-US" dirty="0"/>
              <a:t>行うべき。</a:t>
            </a:r>
            <a:endParaRPr lang="en-US" altLang="ja-JP" dirty="0"/>
          </a:p>
          <a:p>
            <a:r>
              <a:rPr lang="ja-JP" altLang="en-US" dirty="0" smtClean="0"/>
              <a:t>加盟国は、</a:t>
            </a:r>
            <a:r>
              <a:rPr lang="en-US" altLang="ja-JP" dirty="0" smtClean="0"/>
              <a:t>MEAs </a:t>
            </a:r>
            <a:r>
              <a:rPr lang="ja-JP" altLang="en-US" dirty="0" smtClean="0"/>
              <a:t>実施等に関する </a:t>
            </a:r>
            <a:r>
              <a:rPr lang="en-US" altLang="ja-JP" dirty="0" smtClean="0"/>
              <a:t>Synergy</a:t>
            </a:r>
            <a:r>
              <a:rPr lang="ja-JP" altLang="en-US" dirty="0" smtClean="0"/>
              <a:t> 拡大、協力の促進等を図るべき。</a:t>
            </a:r>
            <a:endParaRPr lang="en-US" altLang="ja-JP" dirty="0" smtClean="0"/>
          </a:p>
          <a:p>
            <a:endParaRPr lang="en-US" dirty="0" smtClean="0"/>
          </a:p>
          <a:p>
            <a:r>
              <a:rPr lang="en-US" altLang="ja-JP" dirty="0"/>
              <a:t>ED</a:t>
            </a:r>
            <a:r>
              <a:rPr lang="ja-JP" altLang="en-US" dirty="0"/>
              <a:t>は、 </a:t>
            </a:r>
            <a:r>
              <a:rPr lang="en-US" altLang="ja-JP" dirty="0" smtClean="0"/>
              <a:t>UNEA7</a:t>
            </a:r>
            <a:r>
              <a:rPr lang="ja-JP" altLang="en-US" dirty="0"/>
              <a:t>に報告を提出すべき。</a:t>
            </a:r>
            <a:endParaRPr lang="en-GB" dirty="0"/>
          </a:p>
          <a:p>
            <a:endParaRPr lang="en-US"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12</a:t>
            </a:fld>
            <a:endParaRPr lang="en-GB"/>
          </a:p>
        </p:txBody>
      </p:sp>
    </p:spTree>
    <p:extLst>
      <p:ext uri="{BB962C8B-B14F-4D97-AF65-F5344CB8AC3E}">
        <p14:creationId xmlns:p14="http://schemas.microsoft.com/office/powerpoint/2010/main" val="3775071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  </a:t>
            </a:r>
            <a:r>
              <a:rPr lang="ja-JP" altLang="en-US" dirty="0" smtClean="0"/>
              <a:t>砂嵐対策</a:t>
            </a:r>
            <a:r>
              <a:rPr lang="en-US" dirty="0" smtClean="0"/>
              <a:t/>
            </a:r>
            <a:br>
              <a:rPr lang="en-US" dirty="0" smtClean="0"/>
            </a:br>
            <a:r>
              <a:rPr lang="en-US" sz="3600" dirty="0"/>
              <a:t>&lt;</a:t>
            </a:r>
            <a:r>
              <a:rPr lang="en-US" sz="3600" dirty="0" smtClean="0"/>
              <a:t>UNEP/EA.6/L.10&gt;</a:t>
            </a:r>
            <a:r>
              <a:rPr lang="ja-JP" altLang="en-US" dirty="0" smtClean="0"/>
              <a:t>　</a:t>
            </a:r>
            <a:endParaRPr lang="en-GB" sz="3100" dirty="0"/>
          </a:p>
        </p:txBody>
      </p:sp>
      <p:sp>
        <p:nvSpPr>
          <p:cNvPr id="3" name="コンテンツ プレースホルダー 2"/>
          <p:cNvSpPr>
            <a:spLocks noGrp="1"/>
          </p:cNvSpPr>
          <p:nvPr>
            <p:ph idx="1"/>
          </p:nvPr>
        </p:nvSpPr>
        <p:spPr>
          <a:xfrm>
            <a:off x="562148" y="1296785"/>
            <a:ext cx="7886700" cy="4871865"/>
          </a:xfrm>
        </p:spPr>
        <p:txBody>
          <a:bodyPr/>
          <a:lstStyle/>
          <a:p>
            <a:r>
              <a:rPr lang="ja-JP" altLang="en-US" dirty="0" smtClean="0"/>
              <a:t>資金が得られる限りで、砂漠化防止条約、国連決議、等の活動の推進。</a:t>
            </a:r>
            <a:endParaRPr lang="en-US" dirty="0"/>
          </a:p>
          <a:p>
            <a:endParaRPr lang="en-US" dirty="0"/>
          </a:p>
          <a:p>
            <a:r>
              <a:rPr lang="en-US" altLang="ja-JP" dirty="0" smtClean="0"/>
              <a:t>ED</a:t>
            </a:r>
            <a:r>
              <a:rPr lang="ja-JP" altLang="en-US" dirty="0" smtClean="0"/>
              <a:t>は、</a:t>
            </a:r>
            <a:r>
              <a:rPr lang="en-US" altLang="ja-JP" dirty="0" smtClean="0"/>
              <a:t>UNEA7</a:t>
            </a:r>
            <a:r>
              <a:rPr lang="ja-JP" altLang="en-US" dirty="0"/>
              <a:t>に報告を提出すべき。</a:t>
            </a:r>
            <a:endParaRPr lang="en-GB" dirty="0"/>
          </a:p>
          <a:p>
            <a:endParaRPr lang="en-US" altLang="ja-JP" dirty="0" smtClean="0"/>
          </a:p>
          <a:p>
            <a:endParaRPr lang="en-US" altLang="ja-JP" dirty="0" smtClean="0"/>
          </a:p>
          <a:p>
            <a:r>
              <a:rPr lang="ja-JP" altLang="en-US" sz="1600" dirty="0" smtClean="0"/>
              <a:t>参考：</a:t>
            </a:r>
            <a:r>
              <a:rPr lang="en-US" altLang="ja-JP" sz="1600" dirty="0" smtClean="0"/>
              <a:t>SDS </a:t>
            </a:r>
            <a:r>
              <a:rPr lang="en-US" altLang="ja-JP" sz="1600" dirty="0" err="1" smtClean="0"/>
              <a:t>Colition</a:t>
            </a:r>
            <a:endParaRPr lang="en-US" altLang="ja-JP" sz="1600" dirty="0" smtClean="0"/>
          </a:p>
          <a:p>
            <a:pPr marL="0" indent="0">
              <a:buNone/>
            </a:pPr>
            <a:r>
              <a:rPr lang="en-GB" sz="1600" dirty="0" smtClean="0"/>
              <a:t>https</a:t>
            </a:r>
            <a:r>
              <a:rPr lang="en-GB" sz="1600" dirty="0"/>
              <a:t>://www.unccd.int/land-and-life/sand-and-dust-storms/coalition</a:t>
            </a:r>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13</a:t>
            </a:fld>
            <a:endParaRPr lang="en-GB"/>
          </a:p>
        </p:txBody>
      </p:sp>
    </p:spTree>
    <p:extLst>
      <p:ext uri="{BB962C8B-B14F-4D97-AF65-F5344CB8AC3E}">
        <p14:creationId xmlns:p14="http://schemas.microsoft.com/office/powerpoint/2010/main" val="2621594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 </a:t>
            </a:r>
            <a:r>
              <a:rPr lang="en-US" altLang="ja-JP" dirty="0" smtClean="0"/>
              <a:t>:</a:t>
            </a:r>
            <a:r>
              <a:rPr lang="ja-JP" altLang="en-US" dirty="0" smtClean="0"/>
              <a:t> 持続可能なライフスタイル</a:t>
            </a:r>
            <a:r>
              <a:rPr lang="en-US" dirty="0" smtClean="0"/>
              <a:t> </a:t>
            </a:r>
            <a:br>
              <a:rPr lang="en-US" dirty="0" smtClean="0"/>
            </a:br>
            <a:r>
              <a:rPr lang="en-US" sz="3600" dirty="0"/>
              <a:t>&lt;</a:t>
            </a:r>
            <a:r>
              <a:rPr lang="en-US" sz="3600" dirty="0" smtClean="0"/>
              <a:t>UNEP/EA.6/L.11&gt;</a:t>
            </a:r>
            <a:r>
              <a:rPr lang="ja-JP" altLang="en-US" sz="3600" dirty="0" smtClean="0"/>
              <a:t>　</a:t>
            </a:r>
            <a:endParaRPr lang="en-GB" sz="2200" dirty="0"/>
          </a:p>
        </p:txBody>
      </p:sp>
      <p:sp>
        <p:nvSpPr>
          <p:cNvPr id="3" name="コンテンツ プレースホルダー 2"/>
          <p:cNvSpPr>
            <a:spLocks noGrp="1"/>
          </p:cNvSpPr>
          <p:nvPr>
            <p:ph idx="1"/>
          </p:nvPr>
        </p:nvSpPr>
        <p:spPr>
          <a:xfrm>
            <a:off x="562148" y="1296785"/>
            <a:ext cx="7886700" cy="4871865"/>
          </a:xfrm>
        </p:spPr>
        <p:txBody>
          <a:bodyPr/>
          <a:lstStyle/>
          <a:p>
            <a:r>
              <a:rPr lang="ja-JP" altLang="en-US" dirty="0" smtClean="0"/>
              <a:t>加盟国、国際機関等は、</a:t>
            </a:r>
            <a:r>
              <a:rPr lang="en-US" altLang="ja-JP" dirty="0" smtClean="0"/>
              <a:t>SDG 4.7(</a:t>
            </a:r>
            <a:r>
              <a:rPr lang="ja-JP" altLang="en-US" dirty="0" smtClean="0"/>
              <a:t>教育</a:t>
            </a:r>
            <a:r>
              <a:rPr lang="en-US" altLang="ja-JP" dirty="0" smtClean="0"/>
              <a:t>)</a:t>
            </a:r>
            <a:r>
              <a:rPr lang="ja-JP" altLang="en-US" dirty="0" smtClean="0"/>
              <a:t>の関連</a:t>
            </a:r>
            <a:r>
              <a:rPr lang="ja-JP" altLang="en-US" dirty="0"/>
              <a:t>で、持続可能なライフスタイル</a:t>
            </a:r>
            <a:r>
              <a:rPr lang="en-US" dirty="0"/>
              <a:t> </a:t>
            </a:r>
            <a:r>
              <a:rPr lang="ja-JP" altLang="en-US" dirty="0" smtClean="0"/>
              <a:t>の推進を図るべき。</a:t>
            </a:r>
            <a:endParaRPr lang="en-US" altLang="ja-JP" dirty="0" smtClean="0"/>
          </a:p>
          <a:p>
            <a:r>
              <a:rPr lang="en-US" altLang="ja-JP" dirty="0" smtClean="0"/>
              <a:t>UNEP</a:t>
            </a:r>
            <a:r>
              <a:rPr lang="ja-JP" altLang="en-US" dirty="0" smtClean="0"/>
              <a:t>は、資金が</a:t>
            </a:r>
            <a:r>
              <a:rPr lang="ja-JP" altLang="en-US" dirty="0" err="1" smtClean="0"/>
              <a:t>偉る</a:t>
            </a:r>
            <a:r>
              <a:rPr lang="ja-JP" altLang="en-US" dirty="0" smtClean="0"/>
              <a:t>限り、</a:t>
            </a:r>
            <a:r>
              <a:rPr lang="en-GB" altLang="ja-JP" dirty="0"/>
              <a:t> One Planet Network Programme on Sustainable Lifestyles and Education, and </a:t>
            </a:r>
            <a:r>
              <a:rPr lang="en-GB" altLang="ja-JP" dirty="0" smtClean="0"/>
              <a:t>the </a:t>
            </a:r>
            <a:r>
              <a:rPr lang="en-GB" altLang="ja-JP" dirty="0"/>
              <a:t>Green Jobs for Youth </a:t>
            </a:r>
            <a:r>
              <a:rPr lang="en-GB" altLang="ja-JP" dirty="0" smtClean="0"/>
              <a:t>Pact</a:t>
            </a:r>
            <a:r>
              <a:rPr lang="ja-JP" altLang="en-US" dirty="0"/>
              <a:t>等</a:t>
            </a:r>
            <a:r>
              <a:rPr lang="ja-JP" altLang="en-US" dirty="0" smtClean="0"/>
              <a:t>を通じて、対応を図るべき。</a:t>
            </a:r>
            <a:endParaRPr lang="en-US" altLang="ja-JP" dirty="0" smtClean="0"/>
          </a:p>
          <a:p>
            <a:r>
              <a:rPr lang="en-US" altLang="ja-JP" dirty="0"/>
              <a:t>UNEP ED </a:t>
            </a:r>
            <a:r>
              <a:rPr lang="ja-JP" altLang="en-US" dirty="0"/>
              <a:t>は</a:t>
            </a:r>
            <a:r>
              <a:rPr lang="ja-JP" altLang="en-US" dirty="0" smtClean="0"/>
              <a:t>、地域理事会等の活動を通じて、関係の対応を促進し、</a:t>
            </a:r>
            <a:r>
              <a:rPr lang="en-US" altLang="ja-JP" dirty="0" smtClean="0"/>
              <a:t>UNEA7 </a:t>
            </a:r>
            <a:r>
              <a:rPr lang="ja-JP" altLang="en-US" dirty="0" smtClean="0"/>
              <a:t>に報告すべき。</a:t>
            </a:r>
            <a:endParaRPr lang="en-US" altLang="ja-JP" dirty="0" smtClean="0"/>
          </a:p>
          <a:p>
            <a:pPr lvl="1"/>
            <a:r>
              <a:rPr lang="en-US" altLang="ja-JP" dirty="0" smtClean="0"/>
              <a:t>(</a:t>
            </a:r>
            <a:r>
              <a:rPr lang="ja-JP" altLang="en-US" dirty="0" smtClean="0"/>
              <a:t>このパラの中に、</a:t>
            </a:r>
            <a:r>
              <a:rPr lang="en-US" altLang="ja-JP" dirty="0" smtClean="0"/>
              <a:t>Bolivia </a:t>
            </a:r>
            <a:r>
              <a:rPr lang="ja-JP" altLang="en-US" dirty="0" smtClean="0"/>
              <a:t>提案にあった、</a:t>
            </a:r>
            <a:r>
              <a:rPr lang="en-US" altLang="ja-JP" dirty="0" smtClean="0"/>
              <a:t>”Mother Earth”</a:t>
            </a:r>
            <a:r>
              <a:rPr lang="ja-JP" altLang="en-US" dirty="0" smtClean="0"/>
              <a:t>が含まれている。）</a:t>
            </a:r>
            <a:endParaRPr lang="en-US" altLang="ja-JP" dirty="0" smtClean="0"/>
          </a:p>
          <a:p>
            <a:pPr marL="0" indent="0">
              <a:buNone/>
            </a:pPr>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14</a:t>
            </a:fld>
            <a:endParaRPr lang="en-GB"/>
          </a:p>
        </p:txBody>
      </p:sp>
    </p:spTree>
    <p:extLst>
      <p:ext uri="{BB962C8B-B14F-4D97-AF65-F5344CB8AC3E}">
        <p14:creationId xmlns:p14="http://schemas.microsoft.com/office/powerpoint/2010/main" val="2322581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  </a:t>
            </a:r>
            <a:r>
              <a:rPr lang="ja-JP" altLang="en-US" dirty="0"/>
              <a:t>化学品</a:t>
            </a:r>
            <a:r>
              <a:rPr lang="ja-JP" altLang="en-US" dirty="0" smtClean="0"/>
              <a:t>と廃棄物の管理</a:t>
            </a:r>
            <a:r>
              <a:rPr lang="en-US" dirty="0" smtClean="0"/>
              <a:t/>
            </a:r>
            <a:br>
              <a:rPr lang="en-US" dirty="0" smtClean="0"/>
            </a:br>
            <a:r>
              <a:rPr lang="en-US" sz="3600" dirty="0"/>
              <a:t>&lt; UNEP/EA.6/L.12 &gt;</a:t>
            </a:r>
            <a:r>
              <a:rPr lang="ja-JP" altLang="en-US" dirty="0" smtClean="0"/>
              <a:t>　</a:t>
            </a:r>
            <a:endParaRPr lang="en-GB" sz="3100" dirty="0"/>
          </a:p>
        </p:txBody>
      </p:sp>
      <p:sp>
        <p:nvSpPr>
          <p:cNvPr id="3" name="コンテンツ プレースホルダー 2"/>
          <p:cNvSpPr>
            <a:spLocks noGrp="1"/>
          </p:cNvSpPr>
          <p:nvPr>
            <p:ph idx="1"/>
          </p:nvPr>
        </p:nvSpPr>
        <p:spPr>
          <a:xfrm>
            <a:off x="562148" y="1371600"/>
            <a:ext cx="7886700" cy="4871865"/>
          </a:xfrm>
        </p:spPr>
        <p:txBody>
          <a:bodyPr>
            <a:normAutofit fontScale="77500" lnSpcReduction="20000"/>
          </a:bodyPr>
          <a:lstStyle/>
          <a:p>
            <a:r>
              <a:rPr lang="en-US" altLang="ja-JP" dirty="0" smtClean="0"/>
              <a:t>UNEA</a:t>
            </a:r>
            <a:r>
              <a:rPr lang="ja-JP" altLang="en-US" dirty="0" smtClean="0"/>
              <a:t>決議 </a:t>
            </a:r>
            <a:r>
              <a:rPr lang="en-US" altLang="ja-JP" dirty="0" smtClean="0"/>
              <a:t>5/12</a:t>
            </a:r>
            <a:r>
              <a:rPr lang="ja-JP" altLang="en-US" dirty="0" smtClean="0"/>
              <a:t>の実施に関する </a:t>
            </a:r>
            <a:r>
              <a:rPr lang="en-GB" dirty="0" smtClean="0"/>
              <a:t>UNEP/EA.6/INF/7</a:t>
            </a:r>
            <a:r>
              <a:rPr lang="ja-JP" altLang="en-US" dirty="0" smtClean="0"/>
              <a:t>を参照。</a:t>
            </a:r>
            <a:r>
              <a:rPr lang="en-GB" altLang="ja-JP" dirty="0"/>
              <a:t> </a:t>
            </a:r>
            <a:endParaRPr lang="en-GB" altLang="ja-JP" dirty="0" smtClean="0"/>
          </a:p>
          <a:p>
            <a:r>
              <a:rPr lang="en-GB" altLang="ja-JP" dirty="0" smtClean="0"/>
              <a:t>the </a:t>
            </a:r>
            <a:r>
              <a:rPr lang="en-GB" altLang="ja-JP" dirty="0"/>
              <a:t>voluntary, multi-stakeholder, </a:t>
            </a:r>
            <a:r>
              <a:rPr lang="en-GB" altLang="ja-JP" dirty="0" err="1"/>
              <a:t>multisectoral</a:t>
            </a:r>
            <a:r>
              <a:rPr lang="en-GB" altLang="ja-JP" dirty="0"/>
              <a:t> Global Framework on </a:t>
            </a:r>
            <a:r>
              <a:rPr lang="en-GB" altLang="ja-JP" dirty="0" smtClean="0"/>
              <a:t>Chemicals </a:t>
            </a:r>
            <a:r>
              <a:rPr lang="en-GB" altLang="ja-JP" dirty="0"/>
              <a:t>– For a Planet Free of Harm from Chemicals and </a:t>
            </a:r>
            <a:r>
              <a:rPr lang="en-GB" altLang="ja-JP" dirty="0" smtClean="0"/>
              <a:t>Waste</a:t>
            </a:r>
            <a:r>
              <a:rPr lang="ja-JP" altLang="en-US" dirty="0" smtClean="0"/>
              <a:t>を認知。</a:t>
            </a:r>
            <a:endParaRPr lang="en-US" altLang="ja-JP" dirty="0" smtClean="0"/>
          </a:p>
          <a:p>
            <a:r>
              <a:rPr lang="en-US" altLang="ja-JP" dirty="0" smtClean="0"/>
              <a:t>UNGA79</a:t>
            </a:r>
            <a:r>
              <a:rPr lang="ja-JP" altLang="en-US" dirty="0" smtClean="0"/>
              <a:t>が、</a:t>
            </a:r>
            <a:r>
              <a:rPr lang="en-GB" altLang="ja-JP" dirty="0"/>
              <a:t> </a:t>
            </a:r>
            <a:r>
              <a:rPr lang="en-GB" altLang="ja-JP" dirty="0" smtClean="0"/>
              <a:t>the </a:t>
            </a:r>
            <a:r>
              <a:rPr lang="en-GB" altLang="ja-JP" dirty="0"/>
              <a:t>Global </a:t>
            </a:r>
            <a:r>
              <a:rPr lang="en-GB" altLang="ja-JP" dirty="0" smtClean="0"/>
              <a:t>Framework </a:t>
            </a:r>
            <a:r>
              <a:rPr lang="en-GB" altLang="ja-JP" dirty="0"/>
              <a:t>on </a:t>
            </a:r>
            <a:r>
              <a:rPr lang="en-GB" altLang="ja-JP" dirty="0" smtClean="0"/>
              <a:t>Chemicals </a:t>
            </a:r>
            <a:r>
              <a:rPr lang="en-GB" altLang="ja-JP" dirty="0"/>
              <a:t>with its strategic objectives and targets </a:t>
            </a:r>
            <a:r>
              <a:rPr lang="ja-JP" altLang="en-US" dirty="0" smtClean="0"/>
              <a:t>を認知するよう求める。</a:t>
            </a:r>
            <a:endParaRPr lang="en-GB" altLang="ja-JP" dirty="0" smtClean="0"/>
          </a:p>
          <a:p>
            <a:r>
              <a:rPr lang="en-US" altLang="ja-JP" dirty="0" smtClean="0"/>
              <a:t>UNEP ED </a:t>
            </a:r>
            <a:r>
              <a:rPr lang="ja-JP" altLang="en-US" dirty="0" smtClean="0"/>
              <a:t>が</a:t>
            </a:r>
            <a:r>
              <a:rPr lang="en-GB" dirty="0" smtClean="0"/>
              <a:t> </a:t>
            </a:r>
            <a:r>
              <a:rPr lang="en-GB" dirty="0"/>
              <a:t>the Global </a:t>
            </a:r>
            <a:r>
              <a:rPr lang="en-GB" dirty="0" smtClean="0"/>
              <a:t>Framework </a:t>
            </a:r>
            <a:r>
              <a:rPr lang="en-GB" dirty="0"/>
              <a:t>on Chemicals Fund, the Specific International Programme and the Special Programme to </a:t>
            </a:r>
            <a:r>
              <a:rPr lang="en-GB" dirty="0" smtClean="0"/>
              <a:t>support </a:t>
            </a:r>
            <a:r>
              <a:rPr lang="en-GB" dirty="0"/>
              <a:t>institutional strengthening at the national level for implementation of the Basel, Rotterdam and </a:t>
            </a:r>
            <a:r>
              <a:rPr lang="en-GB" dirty="0" smtClean="0"/>
              <a:t>Stockholm </a:t>
            </a:r>
            <a:r>
              <a:rPr lang="en-GB" dirty="0"/>
              <a:t>conventions, the </a:t>
            </a:r>
            <a:r>
              <a:rPr lang="en-GB" dirty="0" err="1"/>
              <a:t>Minamata</a:t>
            </a:r>
            <a:r>
              <a:rPr lang="en-GB" dirty="0"/>
              <a:t> Convention and the Strategic Approach to International </a:t>
            </a:r>
            <a:r>
              <a:rPr lang="en-GB" dirty="0" smtClean="0"/>
              <a:t>Chemicals Management</a:t>
            </a:r>
            <a:r>
              <a:rPr lang="ja-JP" altLang="en-US" dirty="0" smtClean="0"/>
              <a:t>の調整を推進すべき。</a:t>
            </a:r>
            <a:endParaRPr lang="en-US" altLang="ja-JP" dirty="0" smtClean="0"/>
          </a:p>
          <a:p>
            <a:r>
              <a:rPr lang="ja-JP" altLang="en-US" dirty="0" smtClean="0"/>
              <a:t>資金等が得られる範囲で、</a:t>
            </a:r>
            <a:r>
              <a:rPr lang="en-GB" altLang="ja-JP" dirty="0"/>
              <a:t> lead, cadmium, arsenic, and </a:t>
            </a:r>
          </a:p>
          <a:p>
            <a:r>
              <a:rPr lang="en-GB" altLang="ja-JP" dirty="0" err="1" smtClean="0"/>
              <a:t>Organotins</a:t>
            </a:r>
            <a:r>
              <a:rPr lang="ja-JP" altLang="en-US" dirty="0" smtClean="0"/>
              <a:t> に関する報告書の作成を要請。</a:t>
            </a:r>
            <a:endParaRPr lang="en-US" altLang="ja-JP" dirty="0" smtClean="0"/>
          </a:p>
          <a:p>
            <a:r>
              <a:rPr lang="en-US" altLang="ja-JP" dirty="0"/>
              <a:t>ED</a:t>
            </a:r>
            <a:r>
              <a:rPr lang="ja-JP" altLang="en-US" dirty="0"/>
              <a:t>は、</a:t>
            </a:r>
            <a:r>
              <a:rPr lang="en-US" altLang="ja-JP" dirty="0"/>
              <a:t>UNEA7</a:t>
            </a:r>
            <a:r>
              <a:rPr lang="ja-JP" altLang="en-US" dirty="0"/>
              <a:t>に報告を提出すべき</a:t>
            </a:r>
            <a:r>
              <a:rPr lang="ja-JP" altLang="en-US" dirty="0" smtClean="0"/>
              <a:t>。</a:t>
            </a:r>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15</a:t>
            </a:fld>
            <a:endParaRPr lang="en-GB"/>
          </a:p>
        </p:txBody>
      </p:sp>
    </p:spTree>
    <p:extLst>
      <p:ext uri="{BB962C8B-B14F-4D97-AF65-F5344CB8AC3E}">
        <p14:creationId xmlns:p14="http://schemas.microsoft.com/office/powerpoint/2010/main" val="230686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sz="3600" dirty="0" smtClean="0"/>
              <a:t>UNEA6  </a:t>
            </a:r>
            <a:r>
              <a:rPr lang="ja-JP" altLang="en-US" sz="3600" dirty="0" smtClean="0"/>
              <a:t>全地球的な大気質の向上のための地域的協力</a:t>
            </a:r>
            <a:r>
              <a:rPr lang="en-US" sz="3600" dirty="0" smtClean="0"/>
              <a:t/>
            </a:r>
            <a:br>
              <a:rPr lang="en-US" sz="3600" dirty="0" smtClean="0"/>
            </a:br>
            <a:r>
              <a:rPr lang="en-US" sz="3600" dirty="0"/>
              <a:t>&lt;UNEP/EA.6/L.13&gt;</a:t>
            </a:r>
            <a:r>
              <a:rPr lang="ja-JP" altLang="en-US" sz="3600" dirty="0" smtClean="0"/>
              <a:t>　</a:t>
            </a:r>
            <a:endParaRPr lang="en-GB" sz="2200" dirty="0"/>
          </a:p>
        </p:txBody>
      </p:sp>
      <p:sp>
        <p:nvSpPr>
          <p:cNvPr id="3" name="コンテンツ プレースホルダー 2"/>
          <p:cNvSpPr>
            <a:spLocks noGrp="1"/>
          </p:cNvSpPr>
          <p:nvPr>
            <p:ph idx="1"/>
          </p:nvPr>
        </p:nvSpPr>
        <p:spPr>
          <a:xfrm>
            <a:off x="533573" y="1573010"/>
            <a:ext cx="7886700" cy="4871865"/>
          </a:xfrm>
        </p:spPr>
        <p:txBody>
          <a:bodyPr/>
          <a:lstStyle/>
          <a:p>
            <a:r>
              <a:rPr lang="ja-JP" altLang="en-US" dirty="0" smtClean="0"/>
              <a:t>資金が得られる範囲内で、</a:t>
            </a:r>
            <a:r>
              <a:rPr lang="en-US" altLang="ja-JP" dirty="0" smtClean="0"/>
              <a:t>UNEP ED</a:t>
            </a:r>
            <a:r>
              <a:rPr lang="ja-JP" altLang="en-US" dirty="0" smtClean="0"/>
              <a:t>は、この目的のため、関係機関、条約、地域経済社会理事会等の協力ネットワークを設置し、活動を促進すべき。</a:t>
            </a:r>
            <a:endParaRPr lang="en-US" altLang="ja-JP" dirty="0" smtClean="0"/>
          </a:p>
          <a:p>
            <a:r>
              <a:rPr lang="ja-JP" altLang="en-US" dirty="0"/>
              <a:t>資金が得られる範囲内で、</a:t>
            </a:r>
            <a:r>
              <a:rPr lang="en-US" altLang="ja-JP" dirty="0"/>
              <a:t>UNEP ED</a:t>
            </a:r>
            <a:r>
              <a:rPr lang="ja-JP" altLang="en-US" dirty="0"/>
              <a:t>は</a:t>
            </a:r>
            <a:r>
              <a:rPr lang="ja-JP" altLang="en-US" dirty="0" smtClean="0"/>
              <a:t>、</a:t>
            </a:r>
            <a:r>
              <a:rPr lang="en-GB" dirty="0" smtClean="0"/>
              <a:t>global </a:t>
            </a:r>
            <a:r>
              <a:rPr lang="en-GB" dirty="0"/>
              <a:t>online platform for network-wide information sharing and </a:t>
            </a:r>
            <a:r>
              <a:rPr lang="en-GB" dirty="0" smtClean="0"/>
              <a:t>communication</a:t>
            </a:r>
            <a:r>
              <a:rPr lang="ja-JP" altLang="en-US" dirty="0" smtClean="0"/>
              <a:t>の更新を図るべき。</a:t>
            </a:r>
            <a:endParaRPr lang="en-US" altLang="ja-JP" dirty="0" smtClean="0"/>
          </a:p>
          <a:p>
            <a:r>
              <a:rPr lang="en-US" altLang="ja-JP" dirty="0"/>
              <a:t>ED</a:t>
            </a:r>
            <a:r>
              <a:rPr lang="ja-JP" altLang="en-US" dirty="0"/>
              <a:t>は、</a:t>
            </a:r>
            <a:r>
              <a:rPr lang="en-US" altLang="ja-JP" dirty="0"/>
              <a:t>UNEA7</a:t>
            </a:r>
            <a:r>
              <a:rPr lang="ja-JP" altLang="en-US" dirty="0"/>
              <a:t>に報告を提出すべき。</a:t>
            </a:r>
            <a:endParaRPr lang="en-GB" dirty="0"/>
          </a:p>
          <a:p>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16</a:t>
            </a:fld>
            <a:endParaRPr lang="en-GB"/>
          </a:p>
        </p:txBody>
      </p:sp>
    </p:spTree>
    <p:extLst>
      <p:ext uri="{BB962C8B-B14F-4D97-AF65-F5344CB8AC3E}">
        <p14:creationId xmlns:p14="http://schemas.microsoft.com/office/powerpoint/2010/main" val="39429047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  </a:t>
            </a:r>
            <a:r>
              <a:rPr lang="ja-JP" altLang="en-US" dirty="0" smtClean="0"/>
              <a:t>高度に危険性の高い農薬</a:t>
            </a:r>
            <a:r>
              <a:rPr lang="en-US" dirty="0" smtClean="0"/>
              <a:t/>
            </a:r>
            <a:br>
              <a:rPr lang="en-US" dirty="0" smtClean="0"/>
            </a:br>
            <a:r>
              <a:rPr lang="en-US" sz="3600" dirty="0"/>
              <a:t>&lt;</a:t>
            </a:r>
            <a:r>
              <a:rPr lang="en-US" sz="3600" dirty="0" smtClean="0"/>
              <a:t>UNEP/EA.6/L.14&gt;</a:t>
            </a:r>
            <a:endParaRPr lang="en-GB" sz="3100" dirty="0"/>
          </a:p>
        </p:txBody>
      </p:sp>
      <p:sp>
        <p:nvSpPr>
          <p:cNvPr id="3" name="コンテンツ プレースホルダー 2"/>
          <p:cNvSpPr>
            <a:spLocks noGrp="1"/>
          </p:cNvSpPr>
          <p:nvPr>
            <p:ph idx="1"/>
          </p:nvPr>
        </p:nvSpPr>
        <p:spPr>
          <a:xfrm>
            <a:off x="562148" y="1296785"/>
            <a:ext cx="7886700" cy="4871865"/>
          </a:xfrm>
        </p:spPr>
        <p:txBody>
          <a:bodyPr/>
          <a:lstStyle/>
          <a:p>
            <a:r>
              <a:rPr lang="ja-JP" altLang="en-US" dirty="0"/>
              <a:t>高度に危険性の高い</a:t>
            </a:r>
            <a:r>
              <a:rPr lang="ja-JP" altLang="en-US" dirty="0" smtClean="0"/>
              <a:t>農薬（</a:t>
            </a:r>
            <a:r>
              <a:rPr lang="en-US" altLang="ja-JP" dirty="0" smtClean="0"/>
              <a:t>HHP</a:t>
            </a:r>
            <a:r>
              <a:rPr lang="ja-JP" altLang="en-US" dirty="0" smtClean="0"/>
              <a:t>）に関係する、</a:t>
            </a:r>
            <a:r>
              <a:rPr lang="en-GB" dirty="0" smtClean="0"/>
              <a:t>Basel</a:t>
            </a:r>
            <a:r>
              <a:rPr lang="ja-JP" altLang="en-US" dirty="0" err="1" smtClean="0"/>
              <a:t>、</a:t>
            </a:r>
            <a:r>
              <a:rPr lang="en-GB" dirty="0" smtClean="0"/>
              <a:t>Rotterdam</a:t>
            </a:r>
            <a:r>
              <a:rPr lang="ja-JP" altLang="en-US" dirty="0" err="1" smtClean="0"/>
              <a:t>、</a:t>
            </a:r>
            <a:r>
              <a:rPr lang="en-GB" dirty="0" smtClean="0"/>
              <a:t>Stockholm </a:t>
            </a:r>
            <a:r>
              <a:rPr lang="ja-JP" altLang="en-US" dirty="0" smtClean="0"/>
              <a:t>条約 </a:t>
            </a:r>
            <a:r>
              <a:rPr lang="en-US" altLang="ja-JP" dirty="0" smtClean="0"/>
              <a:t>(BRS)</a:t>
            </a:r>
            <a:r>
              <a:rPr lang="ja-JP" altLang="en-US" dirty="0" smtClean="0"/>
              <a:t>や、</a:t>
            </a:r>
            <a:r>
              <a:rPr lang="en-US" altLang="ja-JP" dirty="0" smtClean="0"/>
              <a:t>UNEP</a:t>
            </a:r>
            <a:r>
              <a:rPr lang="ja-JP" altLang="en-US" dirty="0" err="1" smtClean="0"/>
              <a:t>、</a:t>
            </a:r>
            <a:r>
              <a:rPr lang="en-US" altLang="ja-JP" dirty="0" smtClean="0"/>
              <a:t>WHO</a:t>
            </a:r>
            <a:r>
              <a:rPr lang="ja-JP" altLang="en-US" dirty="0" err="1" smtClean="0"/>
              <a:t>、</a:t>
            </a:r>
            <a:r>
              <a:rPr lang="en-US" altLang="ja-JP" dirty="0" smtClean="0"/>
              <a:t>FAO</a:t>
            </a:r>
            <a:r>
              <a:rPr lang="ja-JP" altLang="en-US" dirty="0" smtClean="0"/>
              <a:t> 等の活動に言及、支持。</a:t>
            </a:r>
            <a:endParaRPr lang="en-US" altLang="ja-JP" dirty="0" smtClean="0"/>
          </a:p>
          <a:p>
            <a:r>
              <a:rPr lang="ja-JP" altLang="en-US" dirty="0" smtClean="0"/>
              <a:t>加盟国の対策推進を期待する。</a:t>
            </a:r>
            <a:endParaRPr lang="en-US" altLang="ja-JP" dirty="0" smtClean="0"/>
          </a:p>
          <a:p>
            <a:endParaRPr lang="en-US" altLang="ja-JP" dirty="0"/>
          </a:p>
          <a:p>
            <a:r>
              <a:rPr lang="en-US" altLang="ja-JP" dirty="0"/>
              <a:t>ED</a:t>
            </a:r>
            <a:r>
              <a:rPr lang="ja-JP" altLang="en-US" dirty="0"/>
              <a:t>は、</a:t>
            </a:r>
            <a:r>
              <a:rPr lang="en-US" altLang="ja-JP" dirty="0"/>
              <a:t>UNEA7</a:t>
            </a:r>
            <a:r>
              <a:rPr lang="ja-JP" altLang="en-US" dirty="0"/>
              <a:t>に報告を提出すべき。</a:t>
            </a:r>
            <a:endParaRPr lang="en-GB" dirty="0"/>
          </a:p>
          <a:p>
            <a:endParaRPr lang="en-US" altLang="ja-JP" dirty="0" smtClean="0"/>
          </a:p>
          <a:p>
            <a:endParaRPr lang="en-US" altLang="ja-JP" dirty="0" smtClean="0"/>
          </a:p>
          <a:p>
            <a:endParaRPr lang="en-GB" dirty="0"/>
          </a:p>
          <a:p>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17</a:t>
            </a:fld>
            <a:endParaRPr lang="en-GB"/>
          </a:p>
        </p:txBody>
      </p:sp>
    </p:spTree>
    <p:extLst>
      <p:ext uri="{BB962C8B-B14F-4D97-AF65-F5344CB8AC3E}">
        <p14:creationId xmlns:p14="http://schemas.microsoft.com/office/powerpoint/2010/main" val="41980917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sz="3100" dirty="0" smtClean="0"/>
              <a:t>UNEA6  </a:t>
            </a:r>
            <a:r>
              <a:rPr lang="ja-JP" altLang="en-US" sz="3100" dirty="0"/>
              <a:t>武力</a:t>
            </a:r>
            <a:r>
              <a:rPr lang="ja-JP" altLang="en-US" sz="3100" dirty="0" smtClean="0"/>
              <a:t>紛争地域の環境支援と復旧</a:t>
            </a:r>
            <a:r>
              <a:rPr lang="en-US" dirty="0" smtClean="0"/>
              <a:t/>
            </a:r>
            <a:br>
              <a:rPr lang="en-US" dirty="0" smtClean="0"/>
            </a:br>
            <a:r>
              <a:rPr lang="en-US" sz="3600" dirty="0"/>
              <a:t>&lt;UNEP/EA.6/L.15&gt;</a:t>
            </a:r>
            <a:r>
              <a:rPr lang="ja-JP" altLang="en-US" dirty="0" smtClean="0"/>
              <a:t>　</a:t>
            </a:r>
            <a:endParaRPr lang="en-GB" sz="3100" dirty="0"/>
          </a:p>
        </p:txBody>
      </p:sp>
      <p:sp>
        <p:nvSpPr>
          <p:cNvPr id="3" name="コンテンツ プレースホルダー 2"/>
          <p:cNvSpPr>
            <a:spLocks noGrp="1"/>
          </p:cNvSpPr>
          <p:nvPr>
            <p:ph idx="1"/>
          </p:nvPr>
        </p:nvSpPr>
        <p:spPr>
          <a:xfrm>
            <a:off x="562148" y="1600200"/>
            <a:ext cx="7886700" cy="4568450"/>
          </a:xfrm>
        </p:spPr>
        <p:txBody>
          <a:bodyPr/>
          <a:lstStyle/>
          <a:p>
            <a:r>
              <a:rPr lang="ja-JP" altLang="en-US" dirty="0" smtClean="0"/>
              <a:t>国際的環境合意等の順守を求めるとともに、加盟国が</a:t>
            </a:r>
            <a:r>
              <a:rPr lang="ja-JP" altLang="en-US" dirty="0"/>
              <a:t>環境支援と</a:t>
            </a:r>
            <a:r>
              <a:rPr lang="ja-JP" altLang="en-US" dirty="0" smtClean="0"/>
              <a:t>復旧を増強することを検討することを要請</a:t>
            </a:r>
            <a:r>
              <a:rPr lang="ja-JP" altLang="en-US" dirty="0" err="1" smtClean="0"/>
              <a:t>。。</a:t>
            </a:r>
            <a:endParaRPr lang="en-US" altLang="ja-JP" dirty="0" smtClean="0"/>
          </a:p>
          <a:p>
            <a:r>
              <a:rPr lang="ja-JP" altLang="en-US" dirty="0" smtClean="0"/>
              <a:t>資金</a:t>
            </a:r>
            <a:r>
              <a:rPr lang="ja-JP" altLang="en-US" dirty="0"/>
              <a:t>が得られる範囲内で、</a:t>
            </a:r>
            <a:r>
              <a:rPr lang="en-US" altLang="ja-JP" dirty="0"/>
              <a:t>UNEP ED</a:t>
            </a:r>
            <a:r>
              <a:rPr lang="ja-JP" altLang="en-US" dirty="0"/>
              <a:t>は</a:t>
            </a:r>
            <a:r>
              <a:rPr lang="ja-JP" altLang="en-US" dirty="0" smtClean="0"/>
              <a:t>、</a:t>
            </a:r>
            <a:r>
              <a:rPr lang="ja-JP" altLang="en-US" dirty="0"/>
              <a:t>環境支援</a:t>
            </a:r>
            <a:r>
              <a:rPr lang="ja-JP" altLang="en-US" dirty="0" smtClean="0"/>
              <a:t>と復旧を支援すべき。また、加盟国との協議の上、</a:t>
            </a:r>
            <a:r>
              <a:rPr lang="en-US" altLang="ja-JP" dirty="0" smtClean="0"/>
              <a:t>UNEA7</a:t>
            </a:r>
            <a:r>
              <a:rPr lang="ja-JP" altLang="en-US" dirty="0" smtClean="0"/>
              <a:t>に提案される </a:t>
            </a:r>
            <a:r>
              <a:rPr lang="en-US" altLang="ja-JP" dirty="0" smtClean="0"/>
              <a:t>MTP 2026-2029</a:t>
            </a:r>
            <a:r>
              <a:rPr lang="ja-JP" altLang="en-US" dirty="0" smtClean="0"/>
              <a:t>にこれをふくめるべき。</a:t>
            </a:r>
            <a:endParaRPr lang="en-US" altLang="ja-JP" dirty="0" smtClean="0"/>
          </a:p>
          <a:p>
            <a:endParaRPr lang="en-US" altLang="ja-JP" dirty="0"/>
          </a:p>
          <a:p>
            <a:r>
              <a:rPr lang="en-US" altLang="ja-JP" dirty="0"/>
              <a:t>ED</a:t>
            </a:r>
            <a:r>
              <a:rPr lang="ja-JP" altLang="en-US" dirty="0"/>
              <a:t>は、</a:t>
            </a:r>
            <a:r>
              <a:rPr lang="en-US" altLang="ja-JP" dirty="0"/>
              <a:t>UNEA7</a:t>
            </a:r>
            <a:r>
              <a:rPr lang="ja-JP" altLang="en-US" dirty="0"/>
              <a:t>に報告を提出すべき。</a:t>
            </a:r>
            <a:endParaRPr lang="en-GB" dirty="0"/>
          </a:p>
          <a:p>
            <a:endParaRPr lang="en-US" altLang="ja-JP" dirty="0"/>
          </a:p>
          <a:p>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18</a:t>
            </a:fld>
            <a:endParaRPr lang="en-GB"/>
          </a:p>
        </p:txBody>
      </p:sp>
    </p:spTree>
    <p:extLst>
      <p:ext uri="{BB962C8B-B14F-4D97-AF65-F5344CB8AC3E}">
        <p14:creationId xmlns:p14="http://schemas.microsoft.com/office/powerpoint/2010/main" val="2539680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sz="3600" dirty="0" smtClean="0"/>
              <a:t>UNEA6  </a:t>
            </a:r>
            <a:r>
              <a:rPr lang="ja-JP" altLang="en-US" sz="3600" dirty="0" smtClean="0"/>
              <a:t>効率的、参加型の水政策の推進</a:t>
            </a:r>
            <a:r>
              <a:rPr lang="en-US" dirty="0" smtClean="0"/>
              <a:t/>
            </a:r>
            <a:br>
              <a:rPr lang="en-US" dirty="0" smtClean="0"/>
            </a:br>
            <a:r>
              <a:rPr lang="en-US" sz="3600" dirty="0"/>
              <a:t>&lt;</a:t>
            </a:r>
            <a:r>
              <a:rPr lang="en-US" sz="3600" dirty="0" smtClean="0"/>
              <a:t>UNEP/EA.6/L.16&gt;</a:t>
            </a:r>
            <a:r>
              <a:rPr lang="ja-JP" altLang="en-US" sz="3600" dirty="0" smtClean="0"/>
              <a:t>　</a:t>
            </a:r>
            <a:endParaRPr lang="en-GB" sz="2200" dirty="0"/>
          </a:p>
        </p:txBody>
      </p:sp>
      <p:sp>
        <p:nvSpPr>
          <p:cNvPr id="3" name="コンテンツ プレースホルダー 2"/>
          <p:cNvSpPr>
            <a:spLocks noGrp="1"/>
          </p:cNvSpPr>
          <p:nvPr>
            <p:ph idx="1"/>
          </p:nvPr>
        </p:nvSpPr>
        <p:spPr>
          <a:xfrm>
            <a:off x="562148" y="1296785"/>
            <a:ext cx="7886700" cy="4871865"/>
          </a:xfrm>
        </p:spPr>
        <p:txBody>
          <a:bodyPr/>
          <a:lstStyle/>
          <a:p>
            <a:r>
              <a:rPr lang="ja-JP" altLang="en-US" dirty="0" smtClean="0"/>
              <a:t>表題は、「</a:t>
            </a:r>
            <a:r>
              <a:rPr lang="en-GB" dirty="0" smtClean="0"/>
              <a:t>effective </a:t>
            </a:r>
            <a:r>
              <a:rPr lang="en-GB" dirty="0"/>
              <a:t>and inclusive solutions for </a:t>
            </a:r>
            <a:r>
              <a:rPr lang="en-GB" dirty="0" smtClean="0"/>
              <a:t>strengthening </a:t>
            </a:r>
            <a:r>
              <a:rPr lang="en-GB" dirty="0"/>
              <a:t>water policies to achieve sustainable development </a:t>
            </a:r>
            <a:r>
              <a:rPr lang="en-GB" dirty="0" smtClean="0"/>
              <a:t>in </a:t>
            </a:r>
            <a:r>
              <a:rPr lang="en-GB" dirty="0"/>
              <a:t>the context of climate change, biodiversity loss and </a:t>
            </a:r>
            <a:r>
              <a:rPr lang="en-GB" dirty="0" smtClean="0"/>
              <a:t>pollution</a:t>
            </a:r>
            <a:r>
              <a:rPr lang="ja-JP" altLang="en-US" dirty="0" smtClean="0"/>
              <a:t>」という広範な内容を示唆するもの。</a:t>
            </a:r>
            <a:endParaRPr lang="en-US" altLang="ja-JP" dirty="0" smtClean="0"/>
          </a:p>
          <a:p>
            <a:r>
              <a:rPr lang="ja-JP" altLang="en-US" dirty="0" smtClean="0"/>
              <a:t>必要な対応は、パラ１ </a:t>
            </a:r>
            <a:r>
              <a:rPr lang="en-US" altLang="ja-JP" dirty="0" smtClean="0"/>
              <a:t>(a)-(f) </a:t>
            </a:r>
            <a:r>
              <a:rPr lang="ja-JP" altLang="en-US" dirty="0" smtClean="0"/>
              <a:t>に記述。</a:t>
            </a:r>
            <a:endParaRPr lang="en-US" altLang="ja-JP" dirty="0" smtClean="0"/>
          </a:p>
          <a:p>
            <a:r>
              <a:rPr lang="en-US" altLang="ja-JP" dirty="0" smtClean="0"/>
              <a:t>UNEP</a:t>
            </a:r>
            <a:r>
              <a:rPr lang="ja-JP" altLang="en-US" dirty="0" smtClean="0"/>
              <a:t>の対応は、パラ</a:t>
            </a:r>
            <a:r>
              <a:rPr lang="en-US" altLang="ja-JP" dirty="0" smtClean="0"/>
              <a:t>2</a:t>
            </a:r>
            <a:r>
              <a:rPr lang="ja-JP" altLang="en-US" dirty="0" smtClean="0"/>
              <a:t> </a:t>
            </a:r>
            <a:r>
              <a:rPr lang="en-US" altLang="ja-JP" dirty="0" smtClean="0"/>
              <a:t>(a)-(</a:t>
            </a:r>
            <a:r>
              <a:rPr lang="en-US" altLang="ja-JP" dirty="0" err="1" smtClean="0"/>
              <a:t>i</a:t>
            </a:r>
            <a:r>
              <a:rPr lang="en-US" altLang="ja-JP" dirty="0" smtClean="0"/>
              <a:t>) </a:t>
            </a:r>
            <a:r>
              <a:rPr lang="ja-JP" altLang="en-US" dirty="0" smtClean="0"/>
              <a:t>に記述。</a:t>
            </a:r>
            <a:r>
              <a:rPr lang="en-US" altLang="ja-JP" dirty="0"/>
              <a:t> UNEA7</a:t>
            </a:r>
            <a:r>
              <a:rPr lang="ja-JP" altLang="en-US" dirty="0"/>
              <a:t>に提案される </a:t>
            </a:r>
            <a:r>
              <a:rPr lang="en-US" altLang="ja-JP" dirty="0"/>
              <a:t>MTP 2026-2029</a:t>
            </a:r>
            <a:r>
              <a:rPr lang="ja-JP" altLang="en-US" dirty="0" err="1" smtClean="0"/>
              <a:t>にも</a:t>
            </a:r>
            <a:r>
              <a:rPr lang="en-US" altLang="ja-JP" dirty="0" smtClean="0"/>
              <a:t>UNEP</a:t>
            </a:r>
            <a:r>
              <a:rPr lang="ja-JP" altLang="en-US" dirty="0" smtClean="0"/>
              <a:t>の対応</a:t>
            </a:r>
            <a:r>
              <a:rPr lang="en-US" altLang="ja-JP" dirty="0" smtClean="0"/>
              <a:t>(</a:t>
            </a:r>
            <a:r>
              <a:rPr lang="ja-JP" altLang="en-US" dirty="0" smtClean="0"/>
              <a:t>案</a:t>
            </a:r>
            <a:r>
              <a:rPr lang="en-US" altLang="ja-JP" dirty="0" smtClean="0"/>
              <a:t>)</a:t>
            </a:r>
            <a:r>
              <a:rPr lang="ja-JP" altLang="en-US" dirty="0" smtClean="0"/>
              <a:t>をふくめるべき</a:t>
            </a:r>
            <a:endParaRPr lang="en-US" altLang="ja-JP" dirty="0" smtClean="0"/>
          </a:p>
          <a:p>
            <a:endParaRPr lang="en-US" altLang="ja-JP" dirty="0"/>
          </a:p>
          <a:p>
            <a:r>
              <a:rPr lang="en-US" altLang="ja-JP" dirty="0"/>
              <a:t>ED</a:t>
            </a:r>
            <a:r>
              <a:rPr lang="ja-JP" altLang="en-US" dirty="0"/>
              <a:t>は、</a:t>
            </a:r>
            <a:r>
              <a:rPr lang="en-US" altLang="ja-JP" dirty="0"/>
              <a:t>UNEA7</a:t>
            </a:r>
            <a:r>
              <a:rPr lang="ja-JP" altLang="en-US" dirty="0"/>
              <a:t>に報告を提出すべき</a:t>
            </a:r>
            <a:r>
              <a:rPr lang="ja-JP" altLang="en-US" dirty="0" smtClean="0"/>
              <a:t>。</a:t>
            </a:r>
            <a:endParaRPr lang="en-US" altLang="ja-JP" dirty="0" smtClean="0"/>
          </a:p>
          <a:p>
            <a:endParaRPr lang="en-US" altLang="ja-JP" dirty="0"/>
          </a:p>
          <a:p>
            <a:endParaRPr lang="en-US" altLang="ja-JP" dirty="0" smtClean="0"/>
          </a:p>
          <a:p>
            <a:endParaRPr lang="en-US" altLang="ja-JP" dirty="0"/>
          </a:p>
          <a:p>
            <a:endParaRPr lang="en-US" altLang="ja-JP" dirty="0" smtClean="0"/>
          </a:p>
          <a:p>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19</a:t>
            </a:fld>
            <a:endParaRPr lang="en-GB"/>
          </a:p>
        </p:txBody>
      </p:sp>
    </p:spTree>
    <p:extLst>
      <p:ext uri="{BB962C8B-B14F-4D97-AF65-F5344CB8AC3E}">
        <p14:creationId xmlns:p14="http://schemas.microsoft.com/office/powerpoint/2010/main" val="4235406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06239" y="89168"/>
            <a:ext cx="4289367" cy="6768832"/>
          </a:xfrm>
        </p:spPr>
      </p:pic>
      <p:sp>
        <p:nvSpPr>
          <p:cNvPr id="5" name="テキスト ボックス 4"/>
          <p:cNvSpPr txBox="1"/>
          <p:nvPr/>
        </p:nvSpPr>
        <p:spPr>
          <a:xfrm>
            <a:off x="1005840" y="889462"/>
            <a:ext cx="3291840" cy="646331"/>
          </a:xfrm>
          <a:prstGeom prst="rect">
            <a:avLst/>
          </a:prstGeom>
          <a:noFill/>
        </p:spPr>
        <p:txBody>
          <a:bodyPr wrap="square" rtlCol="0">
            <a:spAutoFit/>
          </a:bodyPr>
          <a:lstStyle/>
          <a:p>
            <a:r>
              <a:rPr lang="en-GB" dirty="0"/>
              <a:t>https://www.unep.org/environmentassembly/unea6/outcomes</a:t>
            </a:r>
          </a:p>
        </p:txBody>
      </p:sp>
      <p:sp>
        <p:nvSpPr>
          <p:cNvPr id="6" name="正方形/長方形 5"/>
          <p:cNvSpPr/>
          <p:nvPr/>
        </p:nvSpPr>
        <p:spPr>
          <a:xfrm>
            <a:off x="1005840" y="2169622"/>
            <a:ext cx="3200399" cy="1200329"/>
          </a:xfrm>
          <a:prstGeom prst="rect">
            <a:avLst/>
          </a:prstGeom>
        </p:spPr>
        <p:txBody>
          <a:bodyPr wrap="square">
            <a:spAutoFit/>
          </a:bodyPr>
          <a:lstStyle/>
          <a:p>
            <a:r>
              <a:rPr lang="en-GB" dirty="0"/>
              <a:t>https://www.unep.org/environmentassembly/unea6/documents?%2Funea6%2Funea-6-documents=</a:t>
            </a:r>
          </a:p>
        </p:txBody>
      </p:sp>
      <p:sp>
        <p:nvSpPr>
          <p:cNvPr id="7" name="テキスト ボックス 6"/>
          <p:cNvSpPr txBox="1"/>
          <p:nvPr/>
        </p:nvSpPr>
        <p:spPr>
          <a:xfrm>
            <a:off x="1105593" y="1800290"/>
            <a:ext cx="3125585" cy="369332"/>
          </a:xfrm>
          <a:prstGeom prst="rect">
            <a:avLst/>
          </a:prstGeom>
          <a:noFill/>
        </p:spPr>
        <p:txBody>
          <a:bodyPr wrap="square" rtlCol="0">
            <a:spAutoFit/>
          </a:bodyPr>
          <a:lstStyle/>
          <a:p>
            <a:r>
              <a:rPr lang="en-US" altLang="ja-JP" b="1" dirty="0" smtClean="0">
                <a:solidFill>
                  <a:schemeClr val="accent1">
                    <a:lumMod val="75000"/>
                  </a:schemeClr>
                </a:solidFill>
              </a:rPr>
              <a:t>UNEP Docs</a:t>
            </a:r>
            <a:endParaRPr lang="en-GB" b="1" dirty="0">
              <a:solidFill>
                <a:schemeClr val="accent1">
                  <a:lumMod val="75000"/>
                </a:schemeClr>
              </a:solidFill>
            </a:endParaRPr>
          </a:p>
        </p:txBody>
      </p:sp>
      <p:sp>
        <p:nvSpPr>
          <p:cNvPr id="8" name="テキスト ボックス 7"/>
          <p:cNvSpPr txBox="1"/>
          <p:nvPr/>
        </p:nvSpPr>
        <p:spPr>
          <a:xfrm>
            <a:off x="997528" y="624965"/>
            <a:ext cx="3025832" cy="369332"/>
          </a:xfrm>
          <a:prstGeom prst="rect">
            <a:avLst/>
          </a:prstGeom>
          <a:noFill/>
        </p:spPr>
        <p:txBody>
          <a:bodyPr wrap="square" rtlCol="0">
            <a:spAutoFit/>
          </a:bodyPr>
          <a:lstStyle/>
          <a:p>
            <a:r>
              <a:rPr lang="en-US" altLang="ja-JP" b="1" dirty="0" smtClean="0">
                <a:solidFill>
                  <a:schemeClr val="accent1">
                    <a:lumMod val="75000"/>
                  </a:schemeClr>
                </a:solidFill>
              </a:rPr>
              <a:t>Decisions </a:t>
            </a:r>
            <a:r>
              <a:rPr lang="ja-JP" altLang="en-US" b="1" dirty="0" smtClean="0">
                <a:solidFill>
                  <a:schemeClr val="accent1">
                    <a:lumMod val="75000"/>
                  </a:schemeClr>
                </a:solidFill>
              </a:rPr>
              <a:t>＆</a:t>
            </a:r>
            <a:r>
              <a:rPr lang="en-US" altLang="ja-JP" b="1" dirty="0" smtClean="0">
                <a:solidFill>
                  <a:schemeClr val="accent1">
                    <a:lumMod val="75000"/>
                  </a:schemeClr>
                </a:solidFill>
              </a:rPr>
              <a:t> Resolutions </a:t>
            </a:r>
            <a:r>
              <a:rPr lang="en-US" altLang="ja-JP" b="1" dirty="0" smtClean="0">
                <a:solidFill>
                  <a:schemeClr val="accent1">
                    <a:lumMod val="75000"/>
                  </a:schemeClr>
                </a:solidFill>
                <a:sym typeface="Wingdings" panose="05000000000000000000" pitchFamily="2" charset="2"/>
              </a:rPr>
              <a:t></a:t>
            </a:r>
            <a:endParaRPr lang="en-GB" b="1" dirty="0">
              <a:solidFill>
                <a:schemeClr val="accent1">
                  <a:lumMod val="75000"/>
                </a:schemeClr>
              </a:solidFill>
            </a:endParaRPr>
          </a:p>
        </p:txBody>
      </p:sp>
      <p:sp>
        <p:nvSpPr>
          <p:cNvPr id="2" name="スライド番号プレースホルダー 1"/>
          <p:cNvSpPr>
            <a:spLocks noGrp="1"/>
          </p:cNvSpPr>
          <p:nvPr>
            <p:ph type="sldNum" sz="quarter" idx="12"/>
          </p:nvPr>
        </p:nvSpPr>
        <p:spPr/>
        <p:txBody>
          <a:bodyPr/>
          <a:lstStyle/>
          <a:p>
            <a:fld id="{DE9F2265-C5FD-433F-A8B0-57029ACD791B}" type="slidenum">
              <a:rPr lang="en-GB" smtClean="0"/>
              <a:t>2</a:t>
            </a:fld>
            <a:endParaRPr lang="en-GB"/>
          </a:p>
        </p:txBody>
      </p:sp>
    </p:spTree>
    <p:extLst>
      <p:ext uri="{BB962C8B-B14F-4D97-AF65-F5344CB8AC3E}">
        <p14:creationId xmlns:p14="http://schemas.microsoft.com/office/powerpoint/2010/main" val="3550286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sz="3100" dirty="0" smtClean="0"/>
              <a:t>UNEA6  </a:t>
            </a:r>
            <a:r>
              <a:rPr lang="ja-JP" altLang="en-US" sz="3100" dirty="0" smtClean="0"/>
              <a:t>砂漠化、土壌悪化等に関する国際協力</a:t>
            </a:r>
            <a:r>
              <a:rPr lang="en-US" sz="3100" dirty="0" smtClean="0"/>
              <a:t/>
            </a:r>
            <a:br>
              <a:rPr lang="en-US" sz="3100" dirty="0" smtClean="0"/>
            </a:br>
            <a:r>
              <a:rPr lang="en-US" sz="2700" dirty="0"/>
              <a:t>&lt;</a:t>
            </a:r>
            <a:r>
              <a:rPr lang="en-US" sz="2700" dirty="0" smtClean="0"/>
              <a:t>UNEP/EA.6/L.17&gt;</a:t>
            </a:r>
            <a:r>
              <a:rPr lang="ja-JP" altLang="en-US" dirty="0" smtClean="0"/>
              <a:t>　</a:t>
            </a:r>
            <a:endParaRPr lang="en-GB" sz="3100" dirty="0"/>
          </a:p>
        </p:txBody>
      </p:sp>
      <p:sp>
        <p:nvSpPr>
          <p:cNvPr id="3" name="コンテンツ プレースホルダー 2"/>
          <p:cNvSpPr>
            <a:spLocks noGrp="1"/>
          </p:cNvSpPr>
          <p:nvPr>
            <p:ph idx="1"/>
          </p:nvPr>
        </p:nvSpPr>
        <p:spPr>
          <a:xfrm>
            <a:off x="562148" y="1600200"/>
            <a:ext cx="7886700" cy="4568450"/>
          </a:xfrm>
        </p:spPr>
        <p:txBody>
          <a:bodyPr/>
          <a:lstStyle/>
          <a:p>
            <a:r>
              <a:rPr lang="ja-JP" altLang="en-US" dirty="0" smtClean="0"/>
              <a:t>国連砂漠化防止条約（</a:t>
            </a:r>
            <a:r>
              <a:rPr lang="en-US" altLang="ja-JP" dirty="0" smtClean="0"/>
              <a:t>UNCCD)</a:t>
            </a:r>
            <a:r>
              <a:rPr lang="ja-JP" altLang="en-US" dirty="0" err="1" smtClean="0"/>
              <a:t>、</a:t>
            </a:r>
            <a:r>
              <a:rPr lang="en-US" altLang="ja-JP" dirty="0" smtClean="0"/>
              <a:t>SDG</a:t>
            </a:r>
            <a:r>
              <a:rPr lang="ja-JP" altLang="en-US" dirty="0" smtClean="0"/>
              <a:t>等の活動に言及したのち、</a:t>
            </a:r>
            <a:endParaRPr lang="en-US" altLang="ja-JP" dirty="0" smtClean="0"/>
          </a:p>
          <a:p>
            <a:r>
              <a:rPr lang="ja-JP" altLang="en-US" dirty="0" smtClean="0"/>
              <a:t>加盟国それぞれによる必要な対策と既存の国際的活動への支援の強化を勧告</a:t>
            </a:r>
            <a:r>
              <a:rPr lang="ja-JP" altLang="en-US" dirty="0" err="1" smtClean="0"/>
              <a:t>、、、</a:t>
            </a:r>
            <a:endParaRPr lang="en-US" altLang="ja-JP" dirty="0" smtClean="0"/>
          </a:p>
          <a:p>
            <a:endParaRPr lang="en-US" altLang="ja-JP" dirty="0"/>
          </a:p>
          <a:p>
            <a:r>
              <a:rPr lang="en-US" altLang="ja-JP" dirty="0"/>
              <a:t>ED</a:t>
            </a:r>
            <a:r>
              <a:rPr lang="ja-JP" altLang="en-US" dirty="0"/>
              <a:t>は、</a:t>
            </a:r>
            <a:r>
              <a:rPr lang="en-US" altLang="ja-JP" dirty="0"/>
              <a:t>UNEA7</a:t>
            </a:r>
            <a:r>
              <a:rPr lang="ja-JP" altLang="en-US" dirty="0"/>
              <a:t>に報告を提出すべき。</a:t>
            </a:r>
            <a:endParaRPr lang="en-US" altLang="ja-JP" dirty="0"/>
          </a:p>
          <a:p>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20</a:t>
            </a:fld>
            <a:endParaRPr lang="en-GB"/>
          </a:p>
        </p:txBody>
      </p:sp>
    </p:spTree>
    <p:extLst>
      <p:ext uri="{BB962C8B-B14F-4D97-AF65-F5344CB8AC3E}">
        <p14:creationId xmlns:p14="http://schemas.microsoft.com/office/powerpoint/2010/main" val="1782514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sz="3100" dirty="0" smtClean="0"/>
              <a:t>UNEA6  </a:t>
            </a:r>
            <a:r>
              <a:rPr lang="ja-JP" altLang="en-US" sz="3100" dirty="0" smtClean="0"/>
              <a:t>温暖化防止、生物学的多様性及び汚染防止のための海洋対策努力</a:t>
            </a:r>
            <a:r>
              <a:rPr lang="en-US" sz="3100" dirty="0" smtClean="0"/>
              <a:t/>
            </a:r>
            <a:br>
              <a:rPr lang="en-US" sz="3100" dirty="0" smtClean="0"/>
            </a:br>
            <a:r>
              <a:rPr lang="en-US" sz="2700" dirty="0"/>
              <a:t>&lt;UNEP/EA.6/L.18&gt;</a:t>
            </a:r>
            <a:r>
              <a:rPr lang="ja-JP" altLang="en-US" dirty="0" smtClean="0"/>
              <a:t>　</a:t>
            </a:r>
            <a:endParaRPr lang="en-GB" sz="3100" dirty="0"/>
          </a:p>
        </p:txBody>
      </p:sp>
      <p:sp>
        <p:nvSpPr>
          <p:cNvPr id="3" name="コンテンツ プレースホルダー 2"/>
          <p:cNvSpPr>
            <a:spLocks noGrp="1"/>
          </p:cNvSpPr>
          <p:nvPr>
            <p:ph idx="1"/>
          </p:nvPr>
        </p:nvSpPr>
        <p:spPr>
          <a:xfrm>
            <a:off x="562148" y="1600200"/>
            <a:ext cx="7886700" cy="4568450"/>
          </a:xfrm>
        </p:spPr>
        <p:txBody>
          <a:bodyPr/>
          <a:lstStyle/>
          <a:p>
            <a:r>
              <a:rPr lang="ja-JP" altLang="en-US" dirty="0" smtClean="0"/>
              <a:t>関係する国際条約、計画、事業等に言及したうえで、</a:t>
            </a:r>
            <a:endParaRPr lang="en-US" altLang="ja-JP" dirty="0" smtClean="0"/>
          </a:p>
          <a:p>
            <a:r>
              <a:rPr lang="ja-JP" altLang="en-US" dirty="0"/>
              <a:t>加盟</a:t>
            </a:r>
            <a:r>
              <a:rPr lang="ja-JP" altLang="en-US" dirty="0" smtClean="0"/>
              <a:t>国及び</a:t>
            </a:r>
            <a:r>
              <a:rPr lang="en-US" altLang="ja-JP" dirty="0" smtClean="0"/>
              <a:t>UNEP</a:t>
            </a:r>
            <a:r>
              <a:rPr lang="ja-JP" altLang="en-US" dirty="0" smtClean="0"/>
              <a:t>が、可能な限り、関係の活動に参加するべき。</a:t>
            </a:r>
            <a:endParaRPr lang="en-US" altLang="ja-JP" dirty="0" smtClean="0"/>
          </a:p>
          <a:p>
            <a:r>
              <a:rPr lang="ja-JP" altLang="en-US" dirty="0" smtClean="0"/>
              <a:t>（パラ４）</a:t>
            </a:r>
            <a:r>
              <a:rPr lang="en-US" altLang="ja-JP" dirty="0" smtClean="0"/>
              <a:t>UNEP</a:t>
            </a:r>
            <a:r>
              <a:rPr lang="ja-JP" altLang="en-US" dirty="0" smtClean="0"/>
              <a:t>と関係加盟国の地域海計画</a:t>
            </a:r>
            <a:r>
              <a:rPr lang="en-US" altLang="ja-JP" dirty="0" smtClean="0"/>
              <a:t>(Regional Seas </a:t>
            </a:r>
            <a:r>
              <a:rPr lang="en-US" altLang="ja-JP" dirty="0" err="1" smtClean="0"/>
              <a:t>Programme</a:t>
            </a:r>
            <a:r>
              <a:rPr lang="en-US" altLang="ja-JP" dirty="0" smtClean="0"/>
              <a:t>) </a:t>
            </a:r>
            <a:r>
              <a:rPr lang="ja-JP" altLang="en-US" dirty="0" smtClean="0"/>
              <a:t>の継続、強化。</a:t>
            </a:r>
            <a:endParaRPr lang="en-US" altLang="ja-JP" dirty="0" smtClean="0"/>
          </a:p>
          <a:p>
            <a:endParaRPr lang="en-US" altLang="ja-JP" dirty="0" smtClean="0"/>
          </a:p>
          <a:p>
            <a:r>
              <a:rPr lang="en-US" altLang="ja-JP" dirty="0"/>
              <a:t>ED</a:t>
            </a:r>
            <a:r>
              <a:rPr lang="ja-JP" altLang="en-US" dirty="0"/>
              <a:t>は</a:t>
            </a:r>
            <a:r>
              <a:rPr lang="ja-JP" altLang="en-US" dirty="0" smtClean="0"/>
              <a:t>、</a:t>
            </a:r>
            <a:r>
              <a:rPr lang="en-US" altLang="ja-JP" dirty="0" smtClean="0"/>
              <a:t>2025</a:t>
            </a:r>
            <a:r>
              <a:rPr lang="ja-JP" altLang="en-US" dirty="0" smtClean="0"/>
              <a:t>年</a:t>
            </a:r>
            <a:r>
              <a:rPr lang="en-US" altLang="ja-JP" dirty="0" smtClean="0"/>
              <a:t>6</a:t>
            </a:r>
            <a:r>
              <a:rPr lang="ja-JP" altLang="en-US" dirty="0" smtClean="0"/>
              <a:t>月に開催される第</a:t>
            </a:r>
            <a:r>
              <a:rPr lang="en-US" altLang="ja-JP" dirty="0" smtClean="0"/>
              <a:t>3</a:t>
            </a:r>
            <a:r>
              <a:rPr lang="ja-JP" altLang="en-US" dirty="0" smtClean="0"/>
              <a:t>回 </a:t>
            </a:r>
            <a:r>
              <a:rPr lang="en-GB" altLang="ja-JP" dirty="0" smtClean="0"/>
              <a:t>United </a:t>
            </a:r>
            <a:r>
              <a:rPr lang="en-GB" altLang="ja-JP" dirty="0"/>
              <a:t>Nations Ocean </a:t>
            </a:r>
            <a:r>
              <a:rPr lang="en-GB" altLang="ja-JP" dirty="0" smtClean="0"/>
              <a:t>Conference</a:t>
            </a:r>
            <a:r>
              <a:rPr lang="ja-JP" altLang="en-US" dirty="0" smtClean="0"/>
              <a:t>に必要なインプットをすべき。</a:t>
            </a:r>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21</a:t>
            </a:fld>
            <a:endParaRPr lang="en-GB"/>
          </a:p>
        </p:txBody>
      </p:sp>
    </p:spTree>
    <p:extLst>
      <p:ext uri="{BB962C8B-B14F-4D97-AF65-F5344CB8AC3E}">
        <p14:creationId xmlns:p14="http://schemas.microsoft.com/office/powerpoint/2010/main" val="347170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2148" y="288927"/>
            <a:ext cx="7886700" cy="848532"/>
          </a:xfrm>
        </p:spPr>
        <p:txBody>
          <a:bodyPr>
            <a:normAutofit/>
          </a:bodyPr>
          <a:lstStyle/>
          <a:p>
            <a:r>
              <a:rPr lang="en-US" sz="3100" dirty="0" smtClean="0"/>
              <a:t>UNEA6  </a:t>
            </a:r>
            <a:r>
              <a:rPr lang="ja-JP" altLang="en-US" sz="3100" dirty="0"/>
              <a:t>事務局</a:t>
            </a:r>
            <a:r>
              <a:rPr lang="ja-JP" altLang="en-US" sz="3100" dirty="0" smtClean="0"/>
              <a:t>の報告書</a:t>
            </a:r>
            <a:r>
              <a:rPr lang="ja-JP" altLang="en-US" sz="3100" dirty="0" err="1" smtClean="0"/>
              <a:t>。。。</a:t>
            </a:r>
            <a:endParaRPr lang="en-GB" sz="3100" dirty="0"/>
          </a:p>
        </p:txBody>
      </p:sp>
      <p:sp>
        <p:nvSpPr>
          <p:cNvPr id="3" name="コンテンツ プレースホルダー 2"/>
          <p:cNvSpPr>
            <a:spLocks noGrp="1"/>
          </p:cNvSpPr>
          <p:nvPr>
            <p:ph idx="1"/>
          </p:nvPr>
        </p:nvSpPr>
        <p:spPr>
          <a:xfrm>
            <a:off x="476423" y="1276350"/>
            <a:ext cx="7886700" cy="4568450"/>
          </a:xfrm>
        </p:spPr>
        <p:txBody>
          <a:bodyPr>
            <a:normAutofit/>
          </a:bodyPr>
          <a:lstStyle/>
          <a:p>
            <a:r>
              <a:rPr lang="ja-JP" altLang="en-US" sz="2400" dirty="0" smtClean="0"/>
              <a:t>上記の決議集の中で、</a:t>
            </a:r>
            <a:r>
              <a:rPr lang="ja-JP" altLang="en-US" sz="2400" dirty="0"/>
              <a:t>明確には</a:t>
            </a:r>
            <a:r>
              <a:rPr lang="ja-JP" altLang="en-US" sz="2400" dirty="0" smtClean="0"/>
              <a:t>取り上げられていないように見えるものがある。全体はこれだが、リンクが変動しつつある。</a:t>
            </a:r>
            <a:r>
              <a:rPr lang="en-US" altLang="ja-JP" sz="2400" dirty="0"/>
              <a:t> </a:t>
            </a:r>
            <a:r>
              <a:rPr lang="en-GB" altLang="ja-JP" dirty="0" smtClean="0">
                <a:hlinkClick r:id="rId2"/>
              </a:rPr>
              <a:t>https</a:t>
            </a:r>
            <a:r>
              <a:rPr lang="en-GB" altLang="ja-JP" dirty="0">
                <a:hlinkClick r:id="rId2"/>
              </a:rPr>
              <a:t>://www.unep.org/environmentassembly/unea6/documents?%</a:t>
            </a:r>
            <a:r>
              <a:rPr lang="en-GB" altLang="ja-JP" dirty="0" smtClean="0">
                <a:hlinkClick r:id="rId2"/>
              </a:rPr>
              <a:t>2Funea6%2Funea-6-documents</a:t>
            </a:r>
            <a:r>
              <a:rPr lang="en-GB" altLang="ja-JP" dirty="0" smtClean="0"/>
              <a:t>=</a:t>
            </a:r>
          </a:p>
          <a:p>
            <a:r>
              <a:rPr lang="en-GB" altLang="ja-JP" dirty="0" smtClean="0"/>
              <a:t>Global </a:t>
            </a:r>
            <a:r>
              <a:rPr lang="en-GB" altLang="ja-JP" dirty="0"/>
              <a:t>Resources Outlook 2024: A Report by the International </a:t>
            </a:r>
            <a:r>
              <a:rPr lang="en-GB" altLang="ja-JP" dirty="0" smtClean="0"/>
              <a:t>Resource </a:t>
            </a:r>
            <a:r>
              <a:rPr lang="en-GB" altLang="ja-JP" dirty="0"/>
              <a:t>Panel </a:t>
            </a:r>
            <a:r>
              <a:rPr lang="en-US" altLang="ja-JP" dirty="0" smtClean="0"/>
              <a:t>(UNEP </a:t>
            </a:r>
            <a:r>
              <a:rPr lang="en-US" altLang="ja-JP" dirty="0"/>
              <a:t>/</a:t>
            </a:r>
            <a:r>
              <a:rPr lang="en-US" altLang="ja-JP" dirty="0" smtClean="0"/>
              <a:t>EA.6/INF/9)</a:t>
            </a:r>
            <a:r>
              <a:rPr lang="ja-JP" altLang="en-US" dirty="0" smtClean="0"/>
              <a:t>は、全体像を見られる資料として役に立ちそう。</a:t>
            </a:r>
            <a:endParaRPr lang="en-US" altLang="ja-JP" dirty="0" smtClean="0"/>
          </a:p>
          <a:p>
            <a:r>
              <a:rPr lang="en-US" altLang="ja-JP" dirty="0" smtClean="0"/>
              <a:t> (</a:t>
            </a:r>
            <a:r>
              <a:rPr lang="ja-JP" altLang="en-US" dirty="0" smtClean="0"/>
              <a:t>上記のサイトからでは、エラーになるが、私</a:t>
            </a:r>
            <a:r>
              <a:rPr lang="ja-JP" altLang="en-US" dirty="0"/>
              <a:t>のパッケージに</a:t>
            </a:r>
            <a:r>
              <a:rPr lang="ja-JP" altLang="en-US" dirty="0" smtClean="0"/>
              <a:t>は </a:t>
            </a:r>
            <a:r>
              <a:rPr lang="en-GB" altLang="ja-JP" dirty="0"/>
              <a:t>INF-09_Global Resources Outlook </a:t>
            </a:r>
            <a:r>
              <a:rPr lang="en-GB" altLang="ja-JP" dirty="0" smtClean="0"/>
              <a:t>2024.pdf</a:t>
            </a:r>
            <a:r>
              <a:rPr lang="ja-JP" altLang="en-US" dirty="0" smtClean="0"/>
              <a:t> として入っています。</a:t>
            </a:r>
            <a:r>
              <a:rPr lang="ja-JP" altLang="en-US" dirty="0"/>
              <a:t>） </a:t>
            </a:r>
            <a:endParaRPr lang="en-US" altLang="ja-JP" dirty="0" smtClean="0"/>
          </a:p>
          <a:p>
            <a:endParaRPr lang="en-US" altLang="ja-JP" dirty="0" smtClean="0"/>
          </a:p>
          <a:p>
            <a:endParaRPr lang="en-US" altLang="ja-JP" dirty="0" smtClean="0"/>
          </a:p>
          <a:p>
            <a:endParaRPr lang="en-US" altLang="ja-JP" dirty="0" smtClean="0"/>
          </a:p>
          <a:p>
            <a:endParaRPr lang="en-US" altLang="ja-JP" dirty="0"/>
          </a:p>
          <a:p>
            <a:endParaRPr lang="en-US" altLang="ja-JP"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22</a:t>
            </a:fld>
            <a:endParaRPr lang="en-GB"/>
          </a:p>
        </p:txBody>
      </p:sp>
    </p:spTree>
    <p:extLst>
      <p:ext uri="{BB962C8B-B14F-4D97-AF65-F5344CB8AC3E}">
        <p14:creationId xmlns:p14="http://schemas.microsoft.com/office/powerpoint/2010/main" val="1556435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a:bodyPr>
          <a:lstStyle/>
          <a:p>
            <a:r>
              <a:rPr lang="en-US" sz="3100" dirty="0" smtClean="0"/>
              <a:t>UNEA6  </a:t>
            </a:r>
            <a:r>
              <a:rPr lang="ja-JP" altLang="en-US" sz="3100" dirty="0"/>
              <a:t>決議</a:t>
            </a:r>
            <a:r>
              <a:rPr lang="ja-JP" altLang="en-US" sz="3100" dirty="0" smtClean="0"/>
              <a:t>で引用がなかった</a:t>
            </a:r>
            <a:r>
              <a:rPr lang="en-US" altLang="ja-JP" sz="3100" dirty="0" smtClean="0"/>
              <a:t>(?)</a:t>
            </a:r>
            <a:r>
              <a:rPr lang="ja-JP" altLang="en-US" sz="3100" dirty="0" smtClean="0"/>
              <a:t>もの</a:t>
            </a:r>
            <a:endParaRPr lang="en-GB" sz="3100" dirty="0"/>
          </a:p>
        </p:txBody>
      </p:sp>
      <p:sp>
        <p:nvSpPr>
          <p:cNvPr id="3" name="コンテンツ プレースホルダー 2"/>
          <p:cNvSpPr>
            <a:spLocks noGrp="1"/>
          </p:cNvSpPr>
          <p:nvPr>
            <p:ph idx="1"/>
          </p:nvPr>
        </p:nvSpPr>
        <p:spPr>
          <a:xfrm>
            <a:off x="562148" y="1600200"/>
            <a:ext cx="7886700" cy="4568450"/>
          </a:xfrm>
        </p:spPr>
        <p:txBody>
          <a:bodyPr/>
          <a:lstStyle/>
          <a:p>
            <a:r>
              <a:rPr lang="ja-JP" altLang="en-US" dirty="0" smtClean="0"/>
              <a:t>その</a:t>
            </a:r>
            <a:r>
              <a:rPr lang="ja-JP" altLang="en-US" dirty="0"/>
              <a:t>ほか、</a:t>
            </a:r>
            <a:endParaRPr lang="en-US" altLang="ja-JP" dirty="0"/>
          </a:p>
          <a:p>
            <a:r>
              <a:rPr lang="en-US" altLang="ja-JP" dirty="0"/>
              <a:t>sustainable mobility&lt; UNEP/EA.6/3 &gt;</a:t>
            </a:r>
          </a:p>
          <a:p>
            <a:r>
              <a:rPr lang="en-US" altLang="ja-JP" dirty="0"/>
              <a:t>sustainable nitrogen management</a:t>
            </a:r>
            <a:r>
              <a:rPr lang="ja-JP" altLang="en-US" dirty="0"/>
              <a:t> </a:t>
            </a:r>
            <a:r>
              <a:rPr lang="en-US" altLang="ja-JP" dirty="0"/>
              <a:t>&lt;UNEP/EA.6/4</a:t>
            </a:r>
            <a:r>
              <a:rPr lang="en-US" altLang="ja-JP" dirty="0" smtClean="0"/>
              <a:t>&gt;</a:t>
            </a:r>
          </a:p>
          <a:p>
            <a:r>
              <a:rPr lang="en-US" altLang="ja-JP" dirty="0"/>
              <a:t>Animal welfare &lt;UNEP/EA.6/5&gt;</a:t>
            </a:r>
            <a:endParaRPr lang="en-US" altLang="ja-JP" dirty="0" smtClean="0"/>
          </a:p>
          <a:p>
            <a:r>
              <a:rPr lang="en-US" altLang="ja-JP" dirty="0"/>
              <a:t> circular </a:t>
            </a:r>
            <a:r>
              <a:rPr lang="en-US" altLang="ja-JP" dirty="0" smtClean="0"/>
              <a:t>economy</a:t>
            </a:r>
            <a:r>
              <a:rPr lang="ja-JP" altLang="en-US" dirty="0" smtClean="0"/>
              <a:t> </a:t>
            </a:r>
            <a:r>
              <a:rPr lang="en-US" altLang="ja-JP" dirty="0"/>
              <a:t>&lt;UNEP/EA.6/8</a:t>
            </a:r>
            <a:r>
              <a:rPr lang="en-US" altLang="ja-JP" dirty="0" smtClean="0"/>
              <a:t>&gt;</a:t>
            </a:r>
          </a:p>
          <a:p>
            <a:r>
              <a:rPr lang="en-US" altLang="ja-JP" dirty="0"/>
              <a:t>equitable geographical </a:t>
            </a:r>
            <a:r>
              <a:rPr lang="en-US" altLang="ja-JP" dirty="0" smtClean="0"/>
              <a:t>distribution &lt;UNEP/EA.6/10/Rev.1&gt;</a:t>
            </a:r>
          </a:p>
          <a:p>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23</a:t>
            </a:fld>
            <a:endParaRPr lang="en-GB"/>
          </a:p>
        </p:txBody>
      </p:sp>
    </p:spTree>
    <p:extLst>
      <p:ext uri="{BB962C8B-B14F-4D97-AF65-F5344CB8AC3E}">
        <p14:creationId xmlns:p14="http://schemas.microsoft.com/office/powerpoint/2010/main" val="28931490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sz="3100" dirty="0" smtClean="0"/>
              <a:t>UNEA6  </a:t>
            </a:r>
            <a:br>
              <a:rPr lang="en-US" sz="3100" dirty="0" smtClean="0"/>
            </a:br>
            <a:r>
              <a:rPr lang="en-US" sz="3600" dirty="0" smtClean="0"/>
              <a:t>&lt;&gt;</a:t>
            </a:r>
            <a:r>
              <a:rPr lang="ja-JP" altLang="en-US" dirty="0" smtClean="0"/>
              <a:t>　</a:t>
            </a:r>
            <a:endParaRPr lang="en-GB" sz="3100" dirty="0"/>
          </a:p>
        </p:txBody>
      </p:sp>
      <p:sp>
        <p:nvSpPr>
          <p:cNvPr id="3" name="コンテンツ プレースホルダー 2"/>
          <p:cNvSpPr>
            <a:spLocks noGrp="1"/>
          </p:cNvSpPr>
          <p:nvPr>
            <p:ph idx="1"/>
          </p:nvPr>
        </p:nvSpPr>
        <p:spPr>
          <a:xfrm>
            <a:off x="562148" y="1600200"/>
            <a:ext cx="7886700" cy="4568450"/>
          </a:xfrm>
        </p:spPr>
        <p:txBody>
          <a:bodyPr/>
          <a:lstStyle/>
          <a:p>
            <a:endParaRPr lang="en-US" altLang="ja-JP" dirty="0"/>
          </a:p>
          <a:p>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24</a:t>
            </a:fld>
            <a:endParaRPr lang="en-GB"/>
          </a:p>
        </p:txBody>
      </p:sp>
    </p:spTree>
    <p:extLst>
      <p:ext uri="{BB962C8B-B14F-4D97-AF65-F5344CB8AC3E}">
        <p14:creationId xmlns:p14="http://schemas.microsoft.com/office/powerpoint/2010/main" val="3718758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8199466" cy="1289106"/>
          </a:xfrm>
        </p:spPr>
        <p:txBody>
          <a:bodyPr>
            <a:normAutofit fontScale="90000"/>
          </a:bodyPr>
          <a:lstStyle/>
          <a:p>
            <a:r>
              <a:rPr lang="en-US" sz="2700" dirty="0" smtClean="0"/>
              <a:t>UNEA6 </a:t>
            </a:r>
            <a:r>
              <a:rPr lang="ja-JP" altLang="en-US" sz="2700" dirty="0"/>
              <a:t>閣僚</a:t>
            </a:r>
            <a:r>
              <a:rPr lang="ja-JP" altLang="en-US" sz="2700" dirty="0" smtClean="0"/>
              <a:t>宣言 </a:t>
            </a:r>
            <a:r>
              <a:rPr lang="en-US" altLang="ja-JP" sz="1600" dirty="0" smtClean="0"/>
              <a:t>&lt;</a:t>
            </a:r>
            <a:r>
              <a:rPr lang="en-GB" sz="1600" dirty="0"/>
              <a:t>/</a:t>
            </a:r>
            <a:r>
              <a:rPr lang="en-GB" sz="1600" dirty="0" smtClean="0"/>
              <a:t>EA.6/HLS/L.1 </a:t>
            </a:r>
            <a:r>
              <a:rPr lang="en-US" altLang="ja-JP" sz="1600" dirty="0" smtClean="0"/>
              <a:t>&gt;</a:t>
            </a:r>
            <a:r>
              <a:rPr lang="en-US" altLang="ja-JP" sz="2700" dirty="0" smtClean="0"/>
              <a:t/>
            </a:r>
            <a:br>
              <a:rPr lang="en-US" altLang="ja-JP" sz="2700" dirty="0" smtClean="0"/>
            </a:br>
            <a:r>
              <a:rPr lang="en-US" altLang="ja-JP" sz="2000" dirty="0" smtClean="0"/>
              <a:t>(</a:t>
            </a:r>
            <a:r>
              <a:rPr lang="en-GB" sz="2000" b="1" dirty="0"/>
              <a:t>Effective, inclusive, and sustainable multilateral actions to tackle climate change, biodiversity loss and pollution </a:t>
            </a:r>
            <a:r>
              <a:rPr lang="en-US" altLang="ja-JP" sz="2000" dirty="0" smtClean="0"/>
              <a:t>)</a:t>
            </a:r>
            <a:br>
              <a:rPr lang="en-US" altLang="ja-JP" sz="2000" dirty="0" smtClean="0"/>
            </a:br>
            <a:r>
              <a:rPr lang="en-US" altLang="ja-JP" sz="3100" dirty="0" smtClean="0"/>
              <a:t>&lt;</a:t>
            </a:r>
            <a:r>
              <a:rPr lang="en-US" altLang="ja-JP" sz="3100" dirty="0"/>
              <a:t>https://undocs.org/UNEP/EA.6/HLS/L.1&gt;</a:t>
            </a:r>
            <a:endParaRPr lang="en-GB" sz="3100" dirty="0"/>
          </a:p>
        </p:txBody>
      </p:sp>
      <p:sp>
        <p:nvSpPr>
          <p:cNvPr id="3" name="コンテンツ プレースホルダー 2"/>
          <p:cNvSpPr>
            <a:spLocks noGrp="1"/>
          </p:cNvSpPr>
          <p:nvPr>
            <p:ph idx="1"/>
          </p:nvPr>
        </p:nvSpPr>
        <p:spPr>
          <a:xfrm>
            <a:off x="628650" y="1820488"/>
            <a:ext cx="8199466" cy="4555374"/>
          </a:xfrm>
        </p:spPr>
        <p:txBody>
          <a:bodyPr>
            <a:normAutofit fontScale="85000" lnSpcReduction="20000"/>
          </a:bodyPr>
          <a:lstStyle/>
          <a:p>
            <a:pPr>
              <a:lnSpc>
                <a:spcPts val="2640"/>
              </a:lnSpc>
            </a:pPr>
            <a:r>
              <a:rPr lang="ja-JP" altLang="en-US" sz="2400" dirty="0" smtClean="0"/>
              <a:t>基本的な環境上の危機的状況を総括、これまでの国際条約、会合、国際的な計画事業の合意事項を再確認をしている。（パラ</a:t>
            </a:r>
            <a:r>
              <a:rPr lang="en-US" altLang="ja-JP" sz="2400" dirty="0" smtClean="0"/>
              <a:t>1-11)</a:t>
            </a:r>
          </a:p>
          <a:p>
            <a:pPr>
              <a:lnSpc>
                <a:spcPts val="2640"/>
              </a:lnSpc>
            </a:pPr>
            <a:r>
              <a:rPr lang="ja-JP" altLang="en-US" sz="2400" dirty="0" smtClean="0"/>
              <a:t>パラ</a:t>
            </a:r>
            <a:r>
              <a:rPr lang="en-US" altLang="ja-JP" sz="2400" dirty="0" smtClean="0"/>
              <a:t>12</a:t>
            </a:r>
            <a:r>
              <a:rPr lang="ja-JP" altLang="en-US" sz="2400" dirty="0" smtClean="0"/>
              <a:t>は、</a:t>
            </a:r>
            <a:r>
              <a:rPr lang="en-US" altLang="ja-JP" sz="2400" dirty="0" smtClean="0"/>
              <a:t>UNEP</a:t>
            </a:r>
            <a:r>
              <a:rPr lang="ja-JP" altLang="en-US" sz="2400" dirty="0" smtClean="0"/>
              <a:t>が推進すべき活動を列記（</a:t>
            </a:r>
            <a:r>
              <a:rPr lang="en-US" altLang="ja-JP" sz="2400" dirty="0" smtClean="0"/>
              <a:t>a.</a:t>
            </a:r>
            <a:r>
              <a:rPr lang="ja-JP" altLang="en-US" sz="2400" dirty="0" smtClean="0"/>
              <a:t>気候変動、</a:t>
            </a:r>
            <a:r>
              <a:rPr lang="en-US" altLang="ja-JP" sz="2400" dirty="0" smtClean="0"/>
              <a:t>b.</a:t>
            </a:r>
            <a:r>
              <a:rPr lang="ja-JP" altLang="en-US" sz="2400" dirty="0" smtClean="0"/>
              <a:t> </a:t>
            </a:r>
            <a:r>
              <a:rPr lang="en-US" altLang="ja-JP" sz="2400" dirty="0" smtClean="0"/>
              <a:t>Biodiversity</a:t>
            </a:r>
            <a:r>
              <a:rPr lang="ja-JP" altLang="en-US" sz="2400" dirty="0" err="1" smtClean="0"/>
              <a:t>、</a:t>
            </a:r>
            <a:r>
              <a:rPr lang="en-US" altLang="ja-JP" sz="2400" dirty="0" smtClean="0"/>
              <a:t>c.</a:t>
            </a:r>
            <a:r>
              <a:rPr lang="ja-JP" altLang="en-US" sz="2400" dirty="0" smtClean="0"/>
              <a:t> 生態系回復、砂漠化、</a:t>
            </a:r>
            <a:r>
              <a:rPr lang="en-US" altLang="ja-JP" sz="2400" dirty="0" smtClean="0"/>
              <a:t>d.</a:t>
            </a:r>
            <a:r>
              <a:rPr lang="ja-JP" altLang="en-US" sz="2400" dirty="0" smtClean="0"/>
              <a:t> エネルギー改革、</a:t>
            </a:r>
            <a:r>
              <a:rPr lang="en-US" altLang="ja-JP" sz="2400" dirty="0" smtClean="0"/>
              <a:t>e. </a:t>
            </a:r>
            <a:r>
              <a:rPr lang="ja-JP" altLang="en-US" sz="2400" dirty="0" smtClean="0"/>
              <a:t>ミネラル</a:t>
            </a:r>
            <a:r>
              <a:rPr lang="ja-JP" altLang="en-US" sz="2400" dirty="0"/>
              <a:t>と</a:t>
            </a:r>
            <a:r>
              <a:rPr lang="ja-JP" altLang="en-US" sz="2400" dirty="0" smtClean="0"/>
              <a:t>金属利用の改善、</a:t>
            </a:r>
            <a:r>
              <a:rPr lang="en-US" altLang="ja-JP" sz="2400" dirty="0" smtClean="0"/>
              <a:t>f. </a:t>
            </a:r>
            <a:r>
              <a:rPr lang="ja-JP" altLang="en-US" sz="2400" dirty="0"/>
              <a:t>プラスティック</a:t>
            </a:r>
            <a:r>
              <a:rPr lang="ja-JP" altLang="en-US" sz="2400" dirty="0" smtClean="0"/>
              <a:t>条約</a:t>
            </a:r>
            <a:r>
              <a:rPr lang="en-US" altLang="ja-JP" sz="2400" dirty="0" smtClean="0"/>
              <a:t>INC</a:t>
            </a:r>
            <a:r>
              <a:rPr lang="ja-JP" altLang="en-US" sz="2400" dirty="0" smtClean="0"/>
              <a:t>協議の推進、</a:t>
            </a:r>
            <a:r>
              <a:rPr lang="en-US" altLang="ja-JP" sz="2400" dirty="0" smtClean="0"/>
              <a:t>g. </a:t>
            </a:r>
            <a:r>
              <a:rPr lang="ja-JP" altLang="en-US" sz="2400" dirty="0" smtClean="0"/>
              <a:t>環境汚染対策、</a:t>
            </a:r>
            <a:r>
              <a:rPr lang="en-US" altLang="ja-JP" sz="2400" dirty="0" smtClean="0"/>
              <a:t>h. </a:t>
            </a:r>
            <a:r>
              <a:rPr lang="ja-JP" altLang="en-US" sz="2400" dirty="0" smtClean="0"/>
              <a:t>化学物質対策、</a:t>
            </a:r>
            <a:r>
              <a:rPr lang="en-US" altLang="ja-JP" sz="2400" dirty="0" err="1" smtClean="0"/>
              <a:t>i</a:t>
            </a:r>
            <a:r>
              <a:rPr lang="en-US" altLang="ja-JP" sz="2400" dirty="0" smtClean="0"/>
              <a:t>. </a:t>
            </a:r>
            <a:r>
              <a:rPr lang="ja-JP" altLang="en-US" sz="2400" dirty="0" smtClean="0"/>
              <a:t>災害対策と環境体躯の総合化、</a:t>
            </a:r>
            <a:r>
              <a:rPr lang="en-US" altLang="ja-JP" sz="2400" dirty="0" smtClean="0"/>
              <a:t>j. </a:t>
            </a:r>
            <a:r>
              <a:rPr lang="ja-JP" altLang="en-US" sz="2400" dirty="0" smtClean="0"/>
              <a:t>ジェンダー等、対策）。</a:t>
            </a:r>
            <a:endParaRPr lang="en-US" altLang="ja-JP" sz="2400" dirty="0" smtClean="0"/>
          </a:p>
          <a:p>
            <a:pPr>
              <a:lnSpc>
                <a:spcPts val="2640"/>
              </a:lnSpc>
            </a:pPr>
            <a:r>
              <a:rPr lang="en-US" altLang="ja-JP" sz="2400" dirty="0" smtClean="0"/>
              <a:t>13.</a:t>
            </a:r>
            <a:r>
              <a:rPr lang="ja-JP" altLang="en-US" sz="2400" dirty="0" smtClean="0"/>
              <a:t>（ディジタル変革）、</a:t>
            </a:r>
            <a:r>
              <a:rPr lang="en-US" altLang="ja-JP" sz="2400" dirty="0" smtClean="0"/>
              <a:t>14</a:t>
            </a:r>
            <a:r>
              <a:rPr lang="ja-JP" altLang="en-US" sz="2400" dirty="0" err="1" smtClean="0"/>
              <a:t>．</a:t>
            </a:r>
            <a:r>
              <a:rPr lang="en-US" altLang="ja-JP" sz="2400" dirty="0" smtClean="0"/>
              <a:t>(</a:t>
            </a:r>
            <a:r>
              <a:rPr lang="ja-JP" altLang="en-US" sz="2400" dirty="0" smtClean="0"/>
              <a:t>社会総体の対策</a:t>
            </a:r>
            <a:r>
              <a:rPr lang="en-US" altLang="ja-JP" sz="2400" dirty="0" smtClean="0"/>
              <a:t>)</a:t>
            </a:r>
            <a:r>
              <a:rPr lang="ja-JP" altLang="en-US" sz="2400" dirty="0" err="1" smtClean="0"/>
              <a:t>、</a:t>
            </a:r>
            <a:r>
              <a:rPr lang="en-US" altLang="ja-JP" sz="2400" dirty="0" smtClean="0"/>
              <a:t>15.  (</a:t>
            </a:r>
            <a:r>
              <a:rPr lang="ja-JP" altLang="en-US" sz="2400" dirty="0" smtClean="0"/>
              <a:t>経済機関の貢献</a:t>
            </a:r>
            <a:r>
              <a:rPr lang="en-US" altLang="ja-JP" sz="2400" dirty="0" smtClean="0"/>
              <a:t>)</a:t>
            </a:r>
            <a:r>
              <a:rPr lang="ja-JP" altLang="en-US" sz="2400" dirty="0" err="1" smtClean="0"/>
              <a:t>、</a:t>
            </a:r>
            <a:r>
              <a:rPr lang="ja-JP" altLang="en-US" sz="2400" dirty="0" smtClean="0"/>
              <a:t>の後。</a:t>
            </a:r>
            <a:endParaRPr lang="en-US" altLang="ja-JP" sz="2400" dirty="0" smtClean="0"/>
          </a:p>
          <a:p>
            <a:pPr>
              <a:lnSpc>
                <a:spcPts val="2640"/>
              </a:lnSpc>
            </a:pPr>
            <a:r>
              <a:rPr lang="en-US" altLang="ja-JP" sz="2400" dirty="0" smtClean="0"/>
              <a:t>14.-21.</a:t>
            </a:r>
            <a:r>
              <a:rPr lang="ja-JP" altLang="en-US" sz="2400" dirty="0" smtClean="0"/>
              <a:t>では、</a:t>
            </a:r>
            <a:r>
              <a:rPr lang="en-US" altLang="ja-JP" sz="2400" dirty="0" smtClean="0"/>
              <a:t>UNEP</a:t>
            </a:r>
            <a:r>
              <a:rPr lang="ja-JP" altLang="en-US" sz="2400" dirty="0" smtClean="0"/>
              <a:t>の重要な役割、機能を認識、それらの活用、強化への期待を記述している。</a:t>
            </a:r>
            <a:r>
              <a:rPr lang="en-US" altLang="ja-JP" sz="2400" dirty="0" smtClean="0"/>
              <a:t> </a:t>
            </a:r>
          </a:p>
          <a:p>
            <a:pPr lvl="1"/>
            <a:endParaRPr lang="en-US" altLang="ja-JP" sz="2200" dirty="0" smtClean="0"/>
          </a:p>
          <a:p>
            <a:pPr lvl="1"/>
            <a:r>
              <a:rPr lang="ja-JP" altLang="en-US" sz="2200" dirty="0" smtClean="0"/>
              <a:t>余談：パラ </a:t>
            </a:r>
            <a:r>
              <a:rPr lang="en-US" altLang="ja-JP" sz="2200" dirty="0" smtClean="0"/>
              <a:t>5</a:t>
            </a:r>
            <a:r>
              <a:rPr lang="ja-JP" altLang="en-US" sz="2200" dirty="0"/>
              <a:t>に</a:t>
            </a:r>
            <a:r>
              <a:rPr lang="ja-JP" altLang="en-US" sz="2200" dirty="0" smtClean="0"/>
              <a:t>、</a:t>
            </a:r>
            <a:r>
              <a:rPr lang="en-US" altLang="ja-JP" sz="2200" dirty="0" smtClean="0"/>
              <a:t>UNFCCC</a:t>
            </a:r>
            <a:r>
              <a:rPr lang="ja-JP" altLang="en-US" sz="2200" dirty="0" smtClean="0"/>
              <a:t> </a:t>
            </a:r>
            <a:r>
              <a:rPr lang="en-US" altLang="ja-JP" sz="2200" dirty="0" smtClean="0"/>
              <a:t>COP 27</a:t>
            </a:r>
            <a:r>
              <a:rPr lang="ja-JP" altLang="en-US" sz="2200" dirty="0" err="1" smtClean="0"/>
              <a:t>への</a:t>
            </a:r>
            <a:r>
              <a:rPr lang="ja-JP" altLang="en-US" sz="2200" dirty="0" smtClean="0"/>
              <a:t>言及があるが、何故、</a:t>
            </a:r>
            <a:r>
              <a:rPr lang="en-US" altLang="ja-JP" sz="2200" dirty="0" smtClean="0"/>
              <a:t>28</a:t>
            </a:r>
            <a:r>
              <a:rPr lang="ja-JP" altLang="en-US" sz="2200" dirty="0"/>
              <a:t>では</a:t>
            </a:r>
            <a:r>
              <a:rPr lang="ja-JP" altLang="en-US" sz="2200" dirty="0" smtClean="0"/>
              <a:t>ないのか</a:t>
            </a:r>
            <a:r>
              <a:rPr lang="en-US" altLang="ja-JP" sz="2200" dirty="0" smtClean="0"/>
              <a:t>?</a:t>
            </a:r>
          </a:p>
          <a:p>
            <a:pPr lvl="1"/>
            <a:endParaRPr lang="en-GB" sz="2200"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3</a:t>
            </a:fld>
            <a:endParaRPr lang="en-GB"/>
          </a:p>
        </p:txBody>
      </p:sp>
    </p:spTree>
    <p:extLst>
      <p:ext uri="{BB962C8B-B14F-4D97-AF65-F5344CB8AC3E}">
        <p14:creationId xmlns:p14="http://schemas.microsoft.com/office/powerpoint/2010/main" val="22135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a:bodyPr>
          <a:lstStyle/>
          <a:p>
            <a:r>
              <a:rPr lang="en-US" dirty="0" smtClean="0"/>
              <a:t>UNEA6 </a:t>
            </a:r>
            <a:r>
              <a:rPr lang="ja-JP" altLang="en-US" dirty="0" smtClean="0"/>
              <a:t>決定  議事録 </a:t>
            </a:r>
            <a:r>
              <a:rPr lang="en-US" altLang="ja-JP" sz="3100" dirty="0" smtClean="0"/>
              <a:t>&lt;</a:t>
            </a:r>
            <a:r>
              <a:rPr lang="en-GB" sz="3100" dirty="0"/>
              <a:t>/</a:t>
            </a:r>
            <a:r>
              <a:rPr lang="en-GB" sz="3100" dirty="0" smtClean="0"/>
              <a:t>EA.6/HLS/L.1 </a:t>
            </a:r>
            <a:r>
              <a:rPr lang="en-US" altLang="ja-JP" sz="3100" dirty="0" smtClean="0"/>
              <a:t>&gt;</a:t>
            </a:r>
            <a:endParaRPr lang="en-GB" dirty="0"/>
          </a:p>
        </p:txBody>
      </p:sp>
      <p:sp>
        <p:nvSpPr>
          <p:cNvPr id="3" name="コンテンツ プレースホルダー 2"/>
          <p:cNvSpPr>
            <a:spLocks noGrp="1"/>
          </p:cNvSpPr>
          <p:nvPr>
            <p:ph idx="1"/>
          </p:nvPr>
        </p:nvSpPr>
        <p:spPr>
          <a:xfrm>
            <a:off x="628650" y="1521229"/>
            <a:ext cx="7886700" cy="4871865"/>
          </a:xfrm>
        </p:spPr>
        <p:txBody>
          <a:bodyPr/>
          <a:lstStyle/>
          <a:p>
            <a:endParaRPr lang="en-US" altLang="ja-JP" dirty="0" smtClean="0"/>
          </a:p>
          <a:p>
            <a:r>
              <a:rPr lang="ja-JP" altLang="en-US" dirty="0" smtClean="0"/>
              <a:t>慣例</a:t>
            </a:r>
            <a:r>
              <a:rPr lang="ja-JP" altLang="en-US" dirty="0"/>
              <a:t>に</a:t>
            </a:r>
            <a:r>
              <a:rPr lang="ja-JP" altLang="en-US" dirty="0" smtClean="0"/>
              <a:t>より、会合終了の時点では、決議等は含まれていない議事録が採択されている。</a:t>
            </a:r>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4</a:t>
            </a:fld>
            <a:endParaRPr lang="en-GB"/>
          </a:p>
        </p:txBody>
      </p:sp>
    </p:spTree>
    <p:extLst>
      <p:ext uri="{BB962C8B-B14F-4D97-AF65-F5344CB8AC3E}">
        <p14:creationId xmlns:p14="http://schemas.microsoft.com/office/powerpoint/2010/main" val="1856989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5152" y="406691"/>
            <a:ext cx="7886700" cy="1197666"/>
          </a:xfrm>
        </p:spPr>
        <p:txBody>
          <a:bodyPr>
            <a:normAutofit fontScale="90000"/>
          </a:bodyPr>
          <a:lstStyle/>
          <a:p>
            <a:r>
              <a:rPr lang="en-US" sz="4000" dirty="0" smtClean="0"/>
              <a:t>UNEA6 </a:t>
            </a:r>
            <a:r>
              <a:rPr lang="ja-JP" altLang="en-US" sz="4000" dirty="0" smtClean="0"/>
              <a:t>決定  信託基金とひも付き資金</a:t>
            </a:r>
            <a:r>
              <a:rPr lang="en-US" altLang="ja-JP" dirty="0" smtClean="0"/>
              <a:t/>
            </a:r>
            <a:br>
              <a:rPr lang="en-US" altLang="ja-JP" dirty="0" smtClean="0"/>
            </a:br>
            <a:r>
              <a:rPr lang="en-US" altLang="ja-JP" sz="2800" dirty="0" smtClean="0"/>
              <a:t>&lt;UNEP/EA.6/L.2*&gt;</a:t>
            </a:r>
            <a:endParaRPr lang="en-GB" sz="3600" dirty="0"/>
          </a:p>
        </p:txBody>
      </p:sp>
      <p:sp>
        <p:nvSpPr>
          <p:cNvPr id="3" name="コンテンツ プレースホルダー 2"/>
          <p:cNvSpPr>
            <a:spLocks noGrp="1"/>
          </p:cNvSpPr>
          <p:nvPr>
            <p:ph idx="1"/>
          </p:nvPr>
        </p:nvSpPr>
        <p:spPr>
          <a:xfrm>
            <a:off x="628650" y="1704109"/>
            <a:ext cx="7886700" cy="4472854"/>
          </a:xfrm>
        </p:spPr>
        <p:txBody>
          <a:bodyPr/>
          <a:lstStyle/>
          <a:p>
            <a:r>
              <a:rPr lang="en-US" altLang="ja-JP" dirty="0" smtClean="0"/>
              <a:t>UNEP</a:t>
            </a:r>
            <a:r>
              <a:rPr lang="ja-JP" altLang="en-US" dirty="0" smtClean="0"/>
              <a:t>活動を補完的に支える信託基金の新規創設、期限の延長、等を規定するもの。</a:t>
            </a:r>
            <a:endParaRPr lang="en-US" altLang="ja-JP" dirty="0" smtClean="0"/>
          </a:p>
          <a:p>
            <a:r>
              <a:rPr lang="ja-JP" altLang="en-US" dirty="0" smtClean="0"/>
              <a:t>現実には、新たな会議の開催や種々の活動を実施するため、</a:t>
            </a:r>
            <a:r>
              <a:rPr lang="en-US" altLang="ja-JP" dirty="0" smtClean="0"/>
              <a:t>ear-marked</a:t>
            </a:r>
            <a:r>
              <a:rPr lang="ja-JP" altLang="en-US" dirty="0" smtClean="0"/>
              <a:t> </a:t>
            </a:r>
            <a:r>
              <a:rPr lang="en-US" altLang="ja-JP" dirty="0" smtClean="0"/>
              <a:t>contribution</a:t>
            </a:r>
            <a:r>
              <a:rPr lang="ja-JP" altLang="en-US" dirty="0" smtClean="0"/>
              <a:t> （</a:t>
            </a:r>
            <a:r>
              <a:rPr lang="ja-JP" altLang="en-US" dirty="0"/>
              <a:t>ひも付き資金</a:t>
            </a:r>
            <a:r>
              <a:rPr lang="ja-JP" altLang="en-US" dirty="0" smtClean="0"/>
              <a:t>）が必要となる場合には、加盟国等との合意により、かなり柔軟に資金が確保される。（そのような資金の確保が、しばしば、重要な事業実施の要件となる。）</a:t>
            </a:r>
            <a:endParaRPr lang="en-US" altLang="ja-JP" dirty="0" smtClean="0"/>
          </a:p>
          <a:p>
            <a:r>
              <a:rPr lang="ja-JP" altLang="en-US" dirty="0" smtClean="0"/>
              <a:t>参照： </a:t>
            </a:r>
            <a:r>
              <a:rPr lang="en-GB" dirty="0" smtClean="0"/>
              <a:t>UNEP/EA.6/INF/16</a:t>
            </a:r>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5</a:t>
            </a:fld>
            <a:endParaRPr lang="en-GB"/>
          </a:p>
        </p:txBody>
      </p:sp>
    </p:spTree>
    <p:extLst>
      <p:ext uri="{BB962C8B-B14F-4D97-AF65-F5344CB8AC3E}">
        <p14:creationId xmlns:p14="http://schemas.microsoft.com/office/powerpoint/2010/main" val="2404315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a:t>
            </a:r>
            <a:r>
              <a:rPr lang="en-US" altLang="ja-JP" dirty="0" smtClean="0"/>
              <a:t>:</a:t>
            </a:r>
            <a:r>
              <a:rPr lang="ja-JP" altLang="en-US" dirty="0" smtClean="0"/>
              <a:t> </a:t>
            </a:r>
            <a:r>
              <a:rPr lang="en-US" altLang="ja-JP" dirty="0" smtClean="0"/>
              <a:t>UNEA7</a:t>
            </a:r>
            <a:r>
              <a:rPr lang="ja-JP" altLang="en-US" dirty="0" smtClean="0"/>
              <a:t>開催</a:t>
            </a:r>
            <a:r>
              <a:rPr lang="en-US" altLang="ja-JP" dirty="0"/>
              <a:t/>
            </a:r>
            <a:br>
              <a:rPr lang="en-US" altLang="ja-JP" dirty="0"/>
            </a:br>
            <a:r>
              <a:rPr lang="en-US" altLang="ja-JP" sz="3600" dirty="0"/>
              <a:t>&lt; UNEP/EA.6/L.3 &gt;</a:t>
            </a:r>
            <a:endParaRPr lang="en-GB" sz="3600" dirty="0"/>
          </a:p>
        </p:txBody>
      </p:sp>
      <p:sp>
        <p:nvSpPr>
          <p:cNvPr id="3" name="コンテンツ プレースホルダー 2"/>
          <p:cNvSpPr>
            <a:spLocks noGrp="1"/>
          </p:cNvSpPr>
          <p:nvPr>
            <p:ph idx="1"/>
          </p:nvPr>
        </p:nvSpPr>
        <p:spPr>
          <a:xfrm>
            <a:off x="628650" y="1512916"/>
            <a:ext cx="7886700" cy="4664047"/>
          </a:xfrm>
        </p:spPr>
        <p:txBody>
          <a:bodyPr>
            <a:normAutofit lnSpcReduction="10000"/>
          </a:bodyPr>
          <a:lstStyle/>
          <a:p>
            <a:r>
              <a:rPr lang="en-US" dirty="0" smtClean="0"/>
              <a:t>UNEA7 </a:t>
            </a:r>
            <a:r>
              <a:rPr lang="ja-JP" altLang="en-US" dirty="0" smtClean="0"/>
              <a:t>は、</a:t>
            </a:r>
            <a:r>
              <a:rPr lang="en-US" altLang="ja-JP" dirty="0" smtClean="0"/>
              <a:t>2025</a:t>
            </a:r>
            <a:r>
              <a:rPr lang="ja-JP" altLang="en-US" dirty="0" smtClean="0"/>
              <a:t>年</a:t>
            </a:r>
            <a:r>
              <a:rPr lang="en-US" altLang="ja-JP" dirty="0" smtClean="0"/>
              <a:t>12</a:t>
            </a:r>
            <a:r>
              <a:rPr lang="ja-JP" altLang="en-US" dirty="0" smtClean="0"/>
              <a:t>月</a:t>
            </a:r>
            <a:r>
              <a:rPr lang="en-US" altLang="ja-JP" dirty="0" smtClean="0"/>
              <a:t>8-12</a:t>
            </a:r>
            <a:r>
              <a:rPr lang="ja-JP" altLang="en-US" dirty="0" smtClean="0"/>
              <a:t>日に開催される（勿論、ナイロビです。）</a:t>
            </a:r>
            <a:endParaRPr lang="en-US" altLang="ja-JP" dirty="0" smtClean="0"/>
          </a:p>
          <a:p>
            <a:r>
              <a:rPr lang="ja-JP" altLang="en-US" dirty="0" smtClean="0"/>
              <a:t>承認された </a:t>
            </a:r>
            <a:r>
              <a:rPr lang="en-US" altLang="ja-JP" dirty="0" smtClean="0"/>
              <a:t>UNEA7 </a:t>
            </a:r>
            <a:r>
              <a:rPr lang="ja-JP" altLang="en-US" dirty="0" smtClean="0"/>
              <a:t>の議題案は、パラ</a:t>
            </a:r>
            <a:r>
              <a:rPr lang="en-US" altLang="ja-JP" dirty="0" smtClean="0"/>
              <a:t>3</a:t>
            </a:r>
            <a:r>
              <a:rPr lang="ja-JP" altLang="en-US" dirty="0" err="1" smtClean="0"/>
              <a:t>．</a:t>
            </a:r>
            <a:r>
              <a:rPr lang="ja-JP" altLang="en-US" dirty="0" smtClean="0"/>
              <a:t>のとおり。</a:t>
            </a:r>
            <a:endParaRPr lang="en-US" altLang="ja-JP" dirty="0" smtClean="0"/>
          </a:p>
          <a:p>
            <a:r>
              <a:rPr lang="ja-JP" altLang="en-US" dirty="0" smtClean="0"/>
              <a:t>パラ</a:t>
            </a:r>
            <a:r>
              <a:rPr lang="en-US" altLang="ja-JP" dirty="0" smtClean="0"/>
              <a:t>8</a:t>
            </a:r>
            <a:r>
              <a:rPr lang="ja-JP" altLang="en-US" dirty="0" smtClean="0"/>
              <a:t> で、事務局提案の </a:t>
            </a:r>
            <a:r>
              <a:rPr lang="en-US" altLang="ja-JP" dirty="0" smtClean="0"/>
              <a:t>2024</a:t>
            </a:r>
            <a:r>
              <a:rPr lang="en-US" altLang="ja-JP" dirty="0"/>
              <a:t>-25</a:t>
            </a:r>
            <a:r>
              <a:rPr lang="ja-JP" altLang="en-US" dirty="0"/>
              <a:t>年</a:t>
            </a:r>
            <a:r>
              <a:rPr lang="ja-JP" altLang="en-US" dirty="0" smtClean="0"/>
              <a:t>の事業予算報告書</a:t>
            </a:r>
            <a:r>
              <a:rPr lang="ja-JP" altLang="en-US" dirty="0"/>
              <a:t>を</a:t>
            </a:r>
            <a:r>
              <a:rPr lang="ja-JP" altLang="en-US" dirty="0" smtClean="0"/>
              <a:t>歓迎。（事業予算の</a:t>
            </a:r>
            <a:r>
              <a:rPr lang="en-US" altLang="ja-JP" dirty="0" smtClean="0"/>
              <a:t>2</a:t>
            </a:r>
            <a:r>
              <a:rPr lang="ja-JP" altLang="en-US" dirty="0" smtClean="0"/>
              <a:t>か年延長、比例計算により拡大</a:t>
            </a:r>
            <a:r>
              <a:rPr lang="en-US" altLang="ja-JP" dirty="0"/>
              <a:t>(“prorated</a:t>
            </a:r>
            <a:r>
              <a:rPr lang="en-US" altLang="ja-JP" dirty="0" smtClean="0"/>
              <a:t>”</a:t>
            </a:r>
            <a:r>
              <a:rPr lang="ja-JP" altLang="en-US" dirty="0" smtClean="0"/>
              <a:t>）されているもの を含む。）</a:t>
            </a:r>
            <a:r>
              <a:rPr lang="en-US" altLang="ja-JP" dirty="0" smtClean="0"/>
              <a:t>(“prorated” </a:t>
            </a:r>
            <a:r>
              <a:rPr lang="ja-JP" altLang="en-US" dirty="0" smtClean="0"/>
              <a:t>の根拠は</a:t>
            </a:r>
            <a:r>
              <a:rPr lang="en-US" altLang="ja-JP" dirty="0" smtClean="0"/>
              <a:t>?)</a:t>
            </a:r>
            <a:r>
              <a:rPr lang="ja-JP" altLang="en-US" dirty="0" smtClean="0"/>
              <a:t>　</a:t>
            </a:r>
            <a:r>
              <a:rPr lang="en-GB" altLang="ja-JP" dirty="0"/>
              <a:t> </a:t>
            </a:r>
            <a:r>
              <a:rPr lang="ja-JP" altLang="en-US" dirty="0" smtClean="0"/>
              <a:t>（</a:t>
            </a:r>
            <a:r>
              <a:rPr lang="en-GB" altLang="ja-JP" dirty="0" smtClean="0"/>
              <a:t>UNEP/EA.6/INF/15</a:t>
            </a:r>
            <a:r>
              <a:rPr lang="ja-JP" altLang="en-US" dirty="0" smtClean="0"/>
              <a:t>も参照。）</a:t>
            </a:r>
            <a:endParaRPr lang="en-US" altLang="ja-JP" dirty="0" smtClean="0"/>
          </a:p>
          <a:p>
            <a:r>
              <a:rPr lang="ja-JP" altLang="en-US" dirty="0"/>
              <a:t>パラ</a:t>
            </a:r>
            <a:r>
              <a:rPr lang="en-US" altLang="ja-JP" dirty="0"/>
              <a:t>9</a:t>
            </a:r>
            <a:r>
              <a:rPr lang="ja-JP" altLang="en-US" dirty="0"/>
              <a:t>では</a:t>
            </a:r>
            <a:r>
              <a:rPr lang="ja-JP" altLang="en-US" dirty="0" smtClean="0"/>
              <a:t>、</a:t>
            </a:r>
            <a:r>
              <a:rPr lang="en-US" altLang="ja-JP" dirty="0" smtClean="0"/>
              <a:t>2026-2027</a:t>
            </a:r>
            <a:r>
              <a:rPr lang="ja-JP" altLang="en-US" dirty="0" smtClean="0"/>
              <a:t>年の事業計画案、</a:t>
            </a:r>
            <a:r>
              <a:rPr lang="en-US" altLang="ja-JP" dirty="0" smtClean="0"/>
              <a:t>2026-2029</a:t>
            </a:r>
            <a:r>
              <a:rPr lang="ja-JP" altLang="en-US" dirty="0" smtClean="0"/>
              <a:t>年の中期戦略（</a:t>
            </a:r>
            <a:r>
              <a:rPr lang="en-US" altLang="ja-JP" dirty="0" smtClean="0"/>
              <a:t>MTP</a:t>
            </a:r>
            <a:r>
              <a:rPr lang="ja-JP" altLang="en-US" dirty="0" smtClean="0"/>
              <a:t>）を提案するよう事務局長に要請している。ここには、</a:t>
            </a:r>
            <a:r>
              <a:rPr lang="en-US" altLang="ja-JP" dirty="0" smtClean="0"/>
              <a:t>(“prorated</a:t>
            </a:r>
            <a:r>
              <a:rPr lang="en-US" altLang="ja-JP" dirty="0"/>
              <a:t>” </a:t>
            </a:r>
            <a:r>
              <a:rPr lang="ja-JP" altLang="en-US" dirty="0" smtClean="0"/>
              <a:t>規定はない。）</a:t>
            </a:r>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6</a:t>
            </a:fld>
            <a:endParaRPr lang="en-GB"/>
          </a:p>
        </p:txBody>
      </p:sp>
    </p:spTree>
    <p:extLst>
      <p:ext uri="{BB962C8B-B14F-4D97-AF65-F5344CB8AC3E}">
        <p14:creationId xmlns:p14="http://schemas.microsoft.com/office/powerpoint/2010/main" val="243150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a:t>
            </a:r>
            <a:r>
              <a:rPr lang="en-US" altLang="ja-JP" dirty="0" smtClean="0"/>
              <a:t>:  </a:t>
            </a:r>
            <a:r>
              <a:rPr lang="ja-JP" altLang="en-US" dirty="0" smtClean="0"/>
              <a:t>循環的サトウキビ産業</a:t>
            </a:r>
            <a:r>
              <a:rPr lang="en-US" altLang="ja-JP" dirty="0" smtClean="0"/>
              <a:t/>
            </a:r>
            <a:br>
              <a:rPr lang="en-US" altLang="ja-JP" dirty="0" smtClean="0"/>
            </a:br>
            <a:r>
              <a:rPr lang="ja-JP" altLang="en-US" dirty="0" smtClean="0"/>
              <a:t> </a:t>
            </a:r>
            <a:r>
              <a:rPr lang="en-US" altLang="ja-JP" sz="3600" dirty="0" smtClean="0"/>
              <a:t>&lt;</a:t>
            </a:r>
            <a:r>
              <a:rPr lang="en-GB" altLang="ja-JP" sz="3600" dirty="0" smtClean="0"/>
              <a:t>UNEP/EA.6/L.4&gt;</a:t>
            </a:r>
            <a:endParaRPr lang="en-GB" sz="3600" dirty="0"/>
          </a:p>
        </p:txBody>
      </p:sp>
      <p:sp>
        <p:nvSpPr>
          <p:cNvPr id="3" name="コンテンツ プレースホルダー 2"/>
          <p:cNvSpPr>
            <a:spLocks noGrp="1"/>
          </p:cNvSpPr>
          <p:nvPr>
            <p:ph idx="1"/>
          </p:nvPr>
        </p:nvSpPr>
        <p:spPr>
          <a:xfrm>
            <a:off x="628650" y="1305098"/>
            <a:ext cx="7886700" cy="4871865"/>
          </a:xfrm>
        </p:spPr>
        <p:txBody>
          <a:bodyPr/>
          <a:lstStyle/>
          <a:p>
            <a:r>
              <a:rPr lang="ja-JP" altLang="en-US" dirty="0" smtClean="0"/>
              <a:t>持続可能な生産及び消費に関する</a:t>
            </a:r>
            <a:r>
              <a:rPr lang="en-US" altLang="ja-JP" dirty="0" smtClean="0"/>
              <a:t>10</a:t>
            </a:r>
            <a:r>
              <a:rPr lang="ja-JP" altLang="en-US" dirty="0" smtClean="0"/>
              <a:t>年間フレームワーク</a:t>
            </a:r>
            <a:r>
              <a:rPr lang="en-US" altLang="ja-JP" dirty="0" smtClean="0"/>
              <a:t>(SCP10)</a:t>
            </a:r>
            <a:r>
              <a:rPr lang="ja-JP" altLang="en-US" dirty="0" smtClean="0"/>
              <a:t>等の国連活動等を歓迎しつつ、</a:t>
            </a:r>
            <a:endParaRPr lang="en-US" altLang="ja-JP" dirty="0" smtClean="0"/>
          </a:p>
          <a:p>
            <a:r>
              <a:rPr lang="ja-JP" altLang="en-US" dirty="0" smtClean="0"/>
              <a:t>各国が、民間セクターとの協働パートナーシップの開発、技術開発、森林伐採の停止</a:t>
            </a:r>
            <a:r>
              <a:rPr lang="ja-JP" altLang="en-US" dirty="0" err="1" smtClean="0"/>
              <a:t>、、、、</a:t>
            </a:r>
            <a:r>
              <a:rPr lang="ja-JP" altLang="en-US" dirty="0" smtClean="0"/>
              <a:t>を図ること、</a:t>
            </a:r>
            <a:endParaRPr lang="en-US" altLang="ja-JP" dirty="0" smtClean="0"/>
          </a:p>
          <a:p>
            <a:r>
              <a:rPr lang="en-US" altLang="ja-JP" dirty="0" smtClean="0"/>
              <a:t>UNEP </a:t>
            </a:r>
            <a:r>
              <a:rPr lang="ja-JP" altLang="en-US" dirty="0" smtClean="0"/>
              <a:t>と</a:t>
            </a:r>
            <a:r>
              <a:rPr lang="en-US" altLang="ja-JP" dirty="0" smtClean="0"/>
              <a:t>FAO</a:t>
            </a:r>
            <a:r>
              <a:rPr lang="ja-JP" altLang="en-US" dirty="0" smtClean="0"/>
              <a:t>等との協力の推進等</a:t>
            </a:r>
            <a:r>
              <a:rPr lang="ja-JP" altLang="en-US" dirty="0" err="1" smtClean="0"/>
              <a:t>。。。。</a:t>
            </a:r>
            <a:endParaRPr lang="en-US" altLang="ja-JP" dirty="0" smtClean="0"/>
          </a:p>
          <a:p>
            <a:endParaRPr lang="en-US" altLang="ja-JP" dirty="0" smtClean="0"/>
          </a:p>
          <a:p>
            <a:r>
              <a:rPr lang="en-US" altLang="ja-JP" dirty="0" smtClean="0"/>
              <a:t>UNEP ED</a:t>
            </a:r>
            <a:r>
              <a:rPr lang="ja-JP" altLang="en-US" dirty="0" smtClean="0"/>
              <a:t>に</a:t>
            </a:r>
            <a:r>
              <a:rPr lang="en-US" altLang="ja-JP" dirty="0" smtClean="0"/>
              <a:t>UNEA7</a:t>
            </a:r>
            <a:r>
              <a:rPr lang="ja-JP" altLang="en-US" dirty="0" err="1" smtClean="0"/>
              <a:t>への</a:t>
            </a:r>
            <a:r>
              <a:rPr lang="ja-JP" altLang="en-US" dirty="0" smtClean="0"/>
              <a:t>報告を求める。</a:t>
            </a:r>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7</a:t>
            </a:fld>
            <a:endParaRPr lang="en-GB"/>
          </a:p>
        </p:txBody>
      </p:sp>
    </p:spTree>
    <p:extLst>
      <p:ext uri="{BB962C8B-B14F-4D97-AF65-F5344CB8AC3E}">
        <p14:creationId xmlns:p14="http://schemas.microsoft.com/office/powerpoint/2010/main" val="2447497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 </a:t>
            </a:r>
            <a:r>
              <a:rPr lang="ja-JP" altLang="en-US" dirty="0"/>
              <a:t>新構造の</a:t>
            </a:r>
            <a:r>
              <a:rPr lang="en-US" altLang="ja-JP" dirty="0" smtClean="0"/>
              <a:t>GEF</a:t>
            </a:r>
            <a:r>
              <a:rPr lang="ja-JP" altLang="en-US" dirty="0" smtClean="0"/>
              <a:t>に関する規定</a:t>
            </a:r>
            <a:r>
              <a:rPr lang="en-US" altLang="ja-JP" dirty="0" smtClean="0"/>
              <a:t/>
            </a:r>
            <a:br>
              <a:rPr lang="en-US" altLang="ja-JP" dirty="0" smtClean="0"/>
            </a:br>
            <a:r>
              <a:rPr lang="en-US" altLang="ja-JP" dirty="0"/>
              <a:t>&lt;UNEP/EA.6/L.5&gt;</a:t>
            </a:r>
            <a:endParaRPr lang="en-GB" dirty="0"/>
          </a:p>
        </p:txBody>
      </p:sp>
      <p:sp>
        <p:nvSpPr>
          <p:cNvPr id="3" name="コンテンツ プレースホルダー 2"/>
          <p:cNvSpPr>
            <a:spLocks noGrp="1"/>
          </p:cNvSpPr>
          <p:nvPr>
            <p:ph idx="1"/>
          </p:nvPr>
        </p:nvSpPr>
        <p:spPr>
          <a:xfrm>
            <a:off x="628650" y="1305098"/>
            <a:ext cx="7886700" cy="4871865"/>
          </a:xfrm>
        </p:spPr>
        <p:txBody>
          <a:bodyPr/>
          <a:lstStyle/>
          <a:p>
            <a:r>
              <a:rPr lang="en-US" altLang="ja-JP" dirty="0" smtClean="0"/>
              <a:t>2023</a:t>
            </a:r>
            <a:r>
              <a:rPr lang="ja-JP" altLang="en-US" dirty="0" smtClean="0"/>
              <a:t>年</a:t>
            </a:r>
            <a:r>
              <a:rPr lang="en-US" altLang="ja-JP" dirty="0" smtClean="0"/>
              <a:t>8</a:t>
            </a:r>
            <a:r>
              <a:rPr lang="ja-JP" altLang="en-US" dirty="0" smtClean="0"/>
              <a:t>月の</a:t>
            </a:r>
            <a:r>
              <a:rPr lang="en-US" altLang="ja-JP" dirty="0" smtClean="0"/>
              <a:t>GEF</a:t>
            </a:r>
            <a:r>
              <a:rPr lang="ja-JP" altLang="en-US" dirty="0" smtClean="0"/>
              <a:t>の新構造に対応するため、</a:t>
            </a:r>
            <a:r>
              <a:rPr lang="en-US" altLang="ja-JP" dirty="0" smtClean="0"/>
              <a:t>UNEP</a:t>
            </a:r>
            <a:r>
              <a:rPr lang="ja-JP" altLang="en-US" dirty="0" smtClean="0"/>
              <a:t>の</a:t>
            </a:r>
            <a:r>
              <a:rPr lang="en-US" altLang="ja-JP" dirty="0" smtClean="0"/>
              <a:t>GEF</a:t>
            </a:r>
            <a:r>
              <a:rPr lang="ja-JP" altLang="en-US" dirty="0" smtClean="0"/>
              <a:t>規定</a:t>
            </a:r>
            <a:r>
              <a:rPr lang="en-US" altLang="ja-JP" dirty="0" smtClean="0"/>
              <a:t>(“Instrument”)</a:t>
            </a:r>
            <a:r>
              <a:rPr lang="ja-JP" altLang="en-US" dirty="0" smtClean="0"/>
              <a:t>を改訂</a:t>
            </a:r>
            <a:r>
              <a:rPr lang="ja-JP" altLang="en-US" dirty="0"/>
              <a:t>する</a:t>
            </a:r>
            <a:r>
              <a:rPr lang="ja-JP" altLang="en-US" dirty="0" smtClean="0"/>
              <a:t>。背景情報等は、</a:t>
            </a:r>
            <a:r>
              <a:rPr lang="en-GB" altLang="ja-JP" dirty="0" smtClean="0"/>
              <a:t>UNEP/EA.6/12</a:t>
            </a:r>
            <a:r>
              <a:rPr lang="ja-JP" altLang="en-US" dirty="0" smtClean="0"/>
              <a:t>に記述されている。</a:t>
            </a:r>
            <a:endParaRPr lang="en-US" altLang="ja-JP" dirty="0" smtClean="0"/>
          </a:p>
          <a:p>
            <a:r>
              <a:rPr lang="en-US" altLang="ja-JP" dirty="0" smtClean="0"/>
              <a:t>MTP</a:t>
            </a:r>
            <a:r>
              <a:rPr lang="ja-JP" altLang="en-US" dirty="0" smtClean="0"/>
              <a:t>などに沿って、必要</a:t>
            </a:r>
            <a:r>
              <a:rPr lang="ja-JP" altLang="en-US" dirty="0"/>
              <a:t>と</a:t>
            </a:r>
            <a:r>
              <a:rPr lang="ja-JP" altLang="en-US" dirty="0" smtClean="0"/>
              <a:t>なる対応を行う。</a:t>
            </a:r>
            <a:endParaRPr lang="en-US" altLang="ja-JP" dirty="0" smtClean="0"/>
          </a:p>
          <a:p>
            <a:r>
              <a:rPr lang="en-US" altLang="ja-JP" dirty="0"/>
              <a:t>ED</a:t>
            </a:r>
            <a:r>
              <a:rPr lang="ja-JP" altLang="en-US" dirty="0"/>
              <a:t>は、 </a:t>
            </a:r>
            <a:r>
              <a:rPr lang="en-US" altLang="ja-JP" dirty="0" smtClean="0"/>
              <a:t>GEF</a:t>
            </a:r>
            <a:r>
              <a:rPr lang="ja-JP" altLang="en-US" dirty="0" smtClean="0"/>
              <a:t>にその旨を通報すべき。</a:t>
            </a:r>
            <a:endParaRPr lang="en-US" altLang="ja-JP" dirty="0" smtClean="0"/>
          </a:p>
          <a:p>
            <a:endParaRPr lang="en-US" altLang="ja-JP" dirty="0" smtClean="0"/>
          </a:p>
          <a:p>
            <a:endParaRPr lang="en-US" altLang="ja-JP" dirty="0" smtClean="0"/>
          </a:p>
          <a:p>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8</a:t>
            </a:fld>
            <a:endParaRPr lang="en-GB"/>
          </a:p>
        </p:txBody>
      </p:sp>
    </p:spTree>
    <p:extLst>
      <p:ext uri="{BB962C8B-B14F-4D97-AF65-F5344CB8AC3E}">
        <p14:creationId xmlns:p14="http://schemas.microsoft.com/office/powerpoint/2010/main" val="489892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8532"/>
          </a:xfrm>
        </p:spPr>
        <p:txBody>
          <a:bodyPr>
            <a:normAutofit fontScale="90000"/>
          </a:bodyPr>
          <a:lstStyle/>
          <a:p>
            <a:r>
              <a:rPr lang="en-US" dirty="0" smtClean="0"/>
              <a:t>UNEA6 </a:t>
            </a:r>
            <a:r>
              <a:rPr lang="ja-JP" altLang="en-US" sz="4000" dirty="0" smtClean="0"/>
              <a:t>地域閣僚フォーラム等の活用。</a:t>
            </a:r>
            <a:r>
              <a:rPr lang="en-US" dirty="0" smtClean="0"/>
              <a:t/>
            </a:r>
            <a:br>
              <a:rPr lang="en-US" dirty="0" smtClean="0"/>
            </a:br>
            <a:r>
              <a:rPr lang="en-US" sz="3600" dirty="0"/>
              <a:t>&lt;UNEP/EA.6/L.6</a:t>
            </a:r>
            <a:r>
              <a:rPr lang="en-US" sz="3600" dirty="0" smtClean="0"/>
              <a:t>&gt;</a:t>
            </a:r>
            <a:endParaRPr lang="en-GB" sz="3600" dirty="0"/>
          </a:p>
        </p:txBody>
      </p:sp>
      <p:sp>
        <p:nvSpPr>
          <p:cNvPr id="3" name="コンテンツ プレースホルダー 2"/>
          <p:cNvSpPr>
            <a:spLocks noGrp="1"/>
          </p:cNvSpPr>
          <p:nvPr>
            <p:ph idx="1"/>
          </p:nvPr>
        </p:nvSpPr>
        <p:spPr>
          <a:xfrm>
            <a:off x="628650" y="1305098"/>
            <a:ext cx="7886700" cy="4871865"/>
          </a:xfrm>
        </p:spPr>
        <p:txBody>
          <a:bodyPr/>
          <a:lstStyle/>
          <a:p>
            <a:r>
              <a:rPr lang="en-US" altLang="ja-JP" dirty="0" smtClean="0"/>
              <a:t>ED</a:t>
            </a:r>
            <a:r>
              <a:rPr lang="ja-JP" altLang="en-US" dirty="0" smtClean="0"/>
              <a:t>に対し、資金支出が可能である範囲で、地域閣僚フォーラム等の活用対応の検討を進めるよう要請。</a:t>
            </a:r>
            <a:endParaRPr lang="en-US" altLang="ja-JP" dirty="0" smtClean="0"/>
          </a:p>
          <a:p>
            <a:endParaRPr lang="en-US" dirty="0"/>
          </a:p>
          <a:p>
            <a:r>
              <a:rPr lang="en-US" altLang="ja-JP" dirty="0" smtClean="0"/>
              <a:t>UNEA7</a:t>
            </a:r>
            <a:r>
              <a:rPr lang="ja-JP" altLang="en-US" dirty="0" smtClean="0"/>
              <a:t>に報告を提出すべき。</a:t>
            </a:r>
            <a:endParaRPr lang="en-GB" dirty="0"/>
          </a:p>
        </p:txBody>
      </p:sp>
      <p:sp>
        <p:nvSpPr>
          <p:cNvPr id="4" name="スライド番号プレースホルダー 3"/>
          <p:cNvSpPr>
            <a:spLocks noGrp="1"/>
          </p:cNvSpPr>
          <p:nvPr>
            <p:ph type="sldNum" sz="quarter" idx="12"/>
          </p:nvPr>
        </p:nvSpPr>
        <p:spPr/>
        <p:txBody>
          <a:bodyPr/>
          <a:lstStyle/>
          <a:p>
            <a:fld id="{DE9F2265-C5FD-433F-A8B0-57029ACD791B}" type="slidenum">
              <a:rPr lang="en-GB" smtClean="0"/>
              <a:t>9</a:t>
            </a:fld>
            <a:endParaRPr lang="en-GB"/>
          </a:p>
        </p:txBody>
      </p:sp>
    </p:spTree>
    <p:extLst>
      <p:ext uri="{BB962C8B-B14F-4D97-AF65-F5344CB8AC3E}">
        <p14:creationId xmlns:p14="http://schemas.microsoft.com/office/powerpoint/2010/main" val="3384137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565</TotalTime>
  <Words>1808</Words>
  <Application>Microsoft Office PowerPoint</Application>
  <PresentationFormat>画面に合わせる (4:3)</PresentationFormat>
  <Paragraphs>157</Paragraphs>
  <Slides>24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24</vt:i4>
      </vt:variant>
    </vt:vector>
  </HeadingPairs>
  <TitlesOfParts>
    <vt:vector size="30" baseType="lpstr">
      <vt:lpstr>ＭＳ Ｐゴシック</vt:lpstr>
      <vt:lpstr>Arial</vt:lpstr>
      <vt:lpstr>Calibri</vt:lpstr>
      <vt:lpstr>Calibri Light</vt:lpstr>
      <vt:lpstr>Wingdings</vt:lpstr>
      <vt:lpstr>Office テーマ</vt:lpstr>
      <vt:lpstr>UNEA6 の成果のまとめ 個人的備忘録</vt:lpstr>
      <vt:lpstr>PowerPoint プレゼンテーション</vt:lpstr>
      <vt:lpstr>UNEA6 閣僚宣言 &lt;/EA.6/HLS/L.1 &gt; (Effective, inclusive, and sustainable multilateral actions to tackle climate change, biodiversity loss and pollution ) &lt;https://undocs.org/UNEP/EA.6/HLS/L.1&gt;</vt:lpstr>
      <vt:lpstr>UNEA6 決定  議事録 &lt;/EA.6/HLS/L.1 &gt;</vt:lpstr>
      <vt:lpstr>UNEA6 決定  信託基金とひも付き資金 &lt;UNEP/EA.6/L.2*&gt;</vt:lpstr>
      <vt:lpstr>UNEA6: UNEA7開催 &lt; UNEP/EA.6/L.3 &gt;</vt:lpstr>
      <vt:lpstr>UNEA6:  循環的サトウキビ産業  &lt;UNEP/EA.6/L.4&gt;</vt:lpstr>
      <vt:lpstr>UNEA6 新構造のGEFに関する規定 &lt;UNEP/EA.6/L.5&gt;</vt:lpstr>
      <vt:lpstr>UNEA6 地域閣僚フォーラム等の活用。 &lt;UNEP/EA.6/L.6&gt;</vt:lpstr>
      <vt:lpstr>UNEA6　多国間環境条約(MEAｓ)等との協働 &lt;UNEP/EA.6/L.7&gt;</vt:lpstr>
      <vt:lpstr>UNEA6　鉱物資源と金属の環境側面 &lt;UNEP/EA.6/L.8&gt;</vt:lpstr>
      <vt:lpstr>UNEA6 UNEA、UNEP、MEAｓ のＳｙｎｅｒｇｙ &lt;UNEP/EA.6/L.9&gt;　</vt:lpstr>
      <vt:lpstr>UNEA6  砂嵐対策 &lt;UNEP/EA.6/L.10&gt;　</vt:lpstr>
      <vt:lpstr>UNEA6 : 持続可能なライフスタイル  &lt;UNEP/EA.6/L.11&gt;　</vt:lpstr>
      <vt:lpstr>UNEA6  化学品と廃棄物の管理 &lt; UNEP/EA.6/L.12 &gt;　</vt:lpstr>
      <vt:lpstr>UNEA6  全地球的な大気質の向上のための地域的協力 &lt;UNEP/EA.6/L.13&gt;　</vt:lpstr>
      <vt:lpstr>UNEA6  高度に危険性の高い農薬 &lt;UNEP/EA.6/L.14&gt;</vt:lpstr>
      <vt:lpstr>UNEA6  武力紛争地域の環境支援と復旧 &lt;UNEP/EA.6/L.15&gt;　</vt:lpstr>
      <vt:lpstr>UNEA6  効率的、参加型の水政策の推進 &lt;UNEP/EA.6/L.16&gt;　</vt:lpstr>
      <vt:lpstr>UNEA6  砂漠化、土壌悪化等に関する国際協力 &lt;UNEP/EA.6/L.17&gt;　</vt:lpstr>
      <vt:lpstr>UNEA6  温暖化防止、生物学的多様性及び汚染防止のための海洋対策努力 &lt;UNEP/EA.6/L.18&gt;　</vt:lpstr>
      <vt:lpstr>UNEA6  事務局の報告書。。。</vt:lpstr>
      <vt:lpstr>UNEA6  決議で引用がなかった(?)もの</vt:lpstr>
      <vt:lpstr>UNEA6   &lt;&gt;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UNEA6 の成果のまとめ</dc:title>
  <dc:creator>Microsoft アカウント</dc:creator>
  <cp:lastModifiedBy>Microsoft アカウント</cp:lastModifiedBy>
  <cp:revision>50</cp:revision>
  <dcterms:created xsi:type="dcterms:W3CDTF">2024-03-03T05:17:37Z</dcterms:created>
  <dcterms:modified xsi:type="dcterms:W3CDTF">2024-03-04T09:20:26Z</dcterms:modified>
</cp:coreProperties>
</file>