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482" r:id="rId3"/>
    <p:sldId id="476" r:id="rId4"/>
    <p:sldId id="480" r:id="rId5"/>
    <p:sldId id="481" r:id="rId6"/>
    <p:sldId id="478" r:id="rId7"/>
    <p:sldId id="479" r:id="rId8"/>
    <p:sldId id="477"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2" autoAdjust="0"/>
  </p:normalViewPr>
  <p:slideViewPr>
    <p:cSldViewPr snapToGrid="0">
      <p:cViewPr varScale="1">
        <p:scale>
          <a:sx n="91" d="100"/>
          <a:sy n="91" d="100"/>
        </p:scale>
        <p:origin x="47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AC3AC7-C67C-43E0-B9A0-E93703B2A3C6}" type="datetimeFigureOut">
              <a:rPr kumimoji="1" lang="ja-JP" altLang="en-US" smtClean="0"/>
              <a:t>2024/4/18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905CC3-DC19-49C2-A298-710779FABC5E}" type="slidenum">
              <a:rPr kumimoji="1" lang="ja-JP" altLang="en-US" smtClean="0"/>
              <a:t>‹#›</a:t>
            </a:fld>
            <a:endParaRPr kumimoji="1" lang="ja-JP" altLang="en-US"/>
          </a:p>
        </p:txBody>
      </p:sp>
    </p:spTree>
    <p:extLst>
      <p:ext uri="{BB962C8B-B14F-4D97-AF65-F5344CB8AC3E}">
        <p14:creationId xmlns:p14="http://schemas.microsoft.com/office/powerpoint/2010/main" val="29844506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3149715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2671869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1644992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1865630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970956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1674833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2051625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116516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3039321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3576815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A52DEF-C67C-4E9D-BE9C-80276E2D2DB5}" type="datetimeFigureOut">
              <a:rPr kumimoji="1" lang="ja-JP" altLang="en-US" smtClean="0"/>
              <a:t>2024/4/18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3724871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52DEF-C67C-4E9D-BE9C-80276E2D2DB5}" type="datetimeFigureOut">
              <a:rPr kumimoji="1" lang="ja-JP" altLang="en-US" smtClean="0"/>
              <a:t>2024/4/18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67752B-DD2F-458D-99F7-9373F846E73B}" type="slidenum">
              <a:rPr kumimoji="1" lang="ja-JP" altLang="en-US" smtClean="0"/>
              <a:t>‹#›</a:t>
            </a:fld>
            <a:endParaRPr kumimoji="1" lang="ja-JP" altLang="en-US"/>
          </a:p>
        </p:txBody>
      </p:sp>
    </p:spTree>
    <p:extLst>
      <p:ext uri="{BB962C8B-B14F-4D97-AF65-F5344CB8AC3E}">
        <p14:creationId xmlns:p14="http://schemas.microsoft.com/office/powerpoint/2010/main" val="27897523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rot="21342288">
            <a:off x="475488" y="290259"/>
            <a:ext cx="8001000" cy="852741"/>
          </a:xfrm>
        </p:spPr>
        <p:txBody>
          <a:bodyPr>
            <a:normAutofit/>
          </a:bodyPr>
          <a:lstStyle/>
          <a:p>
            <a:r>
              <a:rPr kumimoji="1" lang="ja-JP" altLang="en-US" sz="4400" b="1" i="1" dirty="0" smtClean="0">
                <a:solidFill>
                  <a:srgbClr val="FF0000"/>
                </a:solidFill>
              </a:rPr>
              <a:t>日本のおかしな外国語</a:t>
            </a:r>
            <a:r>
              <a:rPr kumimoji="1" lang="en-US" altLang="ja-JP" sz="2200" b="1" dirty="0" smtClean="0">
                <a:solidFill>
                  <a:srgbClr val="00B050"/>
                </a:solidFill>
              </a:rPr>
              <a:t>-</a:t>
            </a:r>
            <a:endParaRPr kumimoji="1" lang="ja-JP" altLang="en-US" sz="4400" b="1" dirty="0">
              <a:solidFill>
                <a:srgbClr val="00B050"/>
              </a:solidFill>
            </a:endParaRPr>
          </a:p>
        </p:txBody>
      </p:sp>
      <p:sp>
        <p:nvSpPr>
          <p:cNvPr id="3" name="サブタイトル 2"/>
          <p:cNvSpPr>
            <a:spLocks noGrp="1"/>
          </p:cNvSpPr>
          <p:nvPr>
            <p:ph type="subTitle" idx="1"/>
          </p:nvPr>
        </p:nvSpPr>
        <p:spPr>
          <a:xfrm>
            <a:off x="667512" y="1536192"/>
            <a:ext cx="8101584" cy="4992624"/>
          </a:xfrm>
        </p:spPr>
        <p:txBody>
          <a:bodyPr>
            <a:normAutofit fontScale="62500" lnSpcReduction="20000"/>
          </a:bodyPr>
          <a:lstStyle/>
          <a:p>
            <a:pPr algn="l">
              <a:lnSpc>
                <a:spcPct val="110000"/>
              </a:lnSpc>
            </a:pPr>
            <a:r>
              <a:rPr lang="ja-JP" altLang="en-US" sz="2900" dirty="0">
                <a:solidFill>
                  <a:srgbClr val="FF0000"/>
                </a:solidFill>
              </a:rPr>
              <a:t>最近気になっている</a:t>
            </a:r>
            <a:r>
              <a:rPr lang="ja-JP" altLang="en-US" sz="2900" dirty="0" smtClean="0">
                <a:solidFill>
                  <a:srgbClr val="FF0000"/>
                </a:solidFill>
              </a:rPr>
              <a:t>ことのひとつ</a:t>
            </a:r>
            <a:r>
              <a:rPr lang="en-US" altLang="ja-JP" sz="2900" dirty="0" smtClean="0">
                <a:sym typeface="Wingdings" panose="05000000000000000000" pitchFamily="2" charset="2"/>
              </a:rPr>
              <a:t>…. </a:t>
            </a:r>
          </a:p>
          <a:p>
            <a:pPr algn="l">
              <a:lnSpc>
                <a:spcPct val="110000"/>
              </a:lnSpc>
            </a:pPr>
            <a:r>
              <a:rPr lang="ja-JP" altLang="en-US" sz="2900" dirty="0" smtClean="0"/>
              <a:t>日本</a:t>
            </a:r>
            <a:r>
              <a:rPr lang="ja-JP" altLang="en-US" sz="2900" dirty="0"/>
              <a:t>の外国語教育。誰が決めるのか知りませんが、全くおかしな発音やアクセントがうろうろしている</a:t>
            </a:r>
            <a:r>
              <a:rPr lang="ja-JP" altLang="en-US" sz="2900" dirty="0" smtClean="0"/>
              <a:t>。外国語への敬意がないし、馬鹿にされる。報道機関や、不勉強な「専門家」たちに反省していただく必要がありますね。</a:t>
            </a:r>
            <a:endParaRPr lang="en-US" altLang="ja-JP" sz="2900" dirty="0" smtClean="0"/>
          </a:p>
          <a:p>
            <a:pPr algn="l">
              <a:lnSpc>
                <a:spcPct val="110000"/>
              </a:lnSpc>
            </a:pPr>
            <a:r>
              <a:rPr lang="ja-JP" altLang="en-US" sz="2900" dirty="0" smtClean="0"/>
              <a:t>これ</a:t>
            </a:r>
            <a:r>
              <a:rPr lang="ja-JP" altLang="en-US" sz="2900" dirty="0"/>
              <a:t>では日本の語学力が低下するばかり</a:t>
            </a:r>
            <a:r>
              <a:rPr lang="ja-JP" altLang="en-US" sz="2900" dirty="0" smtClean="0"/>
              <a:t>。子供たちが気の毒。日本</a:t>
            </a:r>
            <a:r>
              <a:rPr lang="ja-JP" altLang="en-US" sz="2900" dirty="0"/>
              <a:t>の国際性の欠如や、国際貢献への意識の低さは、こんなことも関係しているのではないか？低俗、うけ狙いの「報道」ばかりが横行しているなと思いながら</a:t>
            </a:r>
            <a:r>
              <a:rPr lang="en-US" altLang="ja-JP" sz="3800" b="1" dirty="0"/>
              <a:t>TV</a:t>
            </a:r>
            <a:r>
              <a:rPr lang="ja-JP" altLang="en-US" sz="2900" dirty="0"/>
              <a:t>を横目で見ている毎日。氏名の英語表記の変更も、何故なのか</a:t>
            </a:r>
            <a:r>
              <a:rPr lang="en-US" altLang="ja-JP" sz="2900" dirty="0"/>
              <a:t>?</a:t>
            </a:r>
            <a:r>
              <a:rPr lang="ja-JP" altLang="en-US" sz="2900" dirty="0"/>
              <a:t>国際的な学術誌ではどうなっているのか、など考えたうえで</a:t>
            </a:r>
            <a:r>
              <a:rPr lang="ja-JP" altLang="en-US" sz="2900" dirty="0" smtClean="0"/>
              <a:t>決めたのだろうか？</a:t>
            </a:r>
            <a:endParaRPr lang="en-US" altLang="ja-JP" sz="2900" dirty="0" smtClean="0"/>
          </a:p>
          <a:p>
            <a:pPr algn="l">
              <a:lnSpc>
                <a:spcPct val="110000"/>
              </a:lnSpc>
            </a:pPr>
            <a:r>
              <a:rPr lang="ja-JP" altLang="en-US" sz="2900" dirty="0" smtClean="0"/>
              <a:t>報道</a:t>
            </a:r>
            <a:r>
              <a:rPr lang="ja-JP" altLang="en-US" sz="2900" dirty="0"/>
              <a:t>で</a:t>
            </a:r>
            <a:r>
              <a:rPr lang="ja-JP" altLang="en-US" sz="2900" dirty="0" smtClean="0"/>
              <a:t>、</a:t>
            </a:r>
            <a:r>
              <a:rPr lang="en-US" altLang="ja-JP" sz="3800" b="1" dirty="0" smtClean="0"/>
              <a:t>Dr</a:t>
            </a:r>
            <a:r>
              <a:rPr lang="en-US" altLang="ja-JP" sz="3800" b="1" dirty="0"/>
              <a:t>. </a:t>
            </a:r>
            <a:r>
              <a:rPr lang="ja-JP" altLang="en-US" sz="3800" b="1" dirty="0" smtClean="0"/>
              <a:t> </a:t>
            </a:r>
            <a:r>
              <a:rPr lang="en-US" altLang="ja-JP" sz="3800" b="1" dirty="0" err="1" smtClean="0"/>
              <a:t>Firstname</a:t>
            </a:r>
            <a:r>
              <a:rPr lang="en-US" altLang="ja-JP" sz="3800" b="1" dirty="0" smtClean="0"/>
              <a:t> </a:t>
            </a:r>
            <a:r>
              <a:rPr lang="ja-JP" altLang="en-US" sz="2900" dirty="0" smtClean="0"/>
              <a:t>（姓でなく、名に</a:t>
            </a:r>
            <a:r>
              <a:rPr lang="ja-JP" altLang="en-US" sz="2900" dirty="0"/>
              <a:t>敬称</a:t>
            </a:r>
            <a:r>
              <a:rPr lang="ja-JP" altLang="en-US" sz="2900" dirty="0" smtClean="0"/>
              <a:t>を</a:t>
            </a:r>
            <a:r>
              <a:rPr lang="ja-JP" altLang="en-US" sz="2900" dirty="0"/>
              <a:t>付</a:t>
            </a:r>
            <a:r>
              <a:rPr lang="ja-JP" altLang="en-US" sz="2900" dirty="0" smtClean="0"/>
              <a:t>ける。たとえば、「たかひこ 博士」の</a:t>
            </a:r>
            <a:r>
              <a:rPr lang="ja-JP" altLang="en-US" sz="2900" dirty="0"/>
              <a:t>ようなもの）など呼ぶ人が居る。。これは、もちろん日本語でもおかしい。。。</a:t>
            </a:r>
            <a:r>
              <a:rPr lang="en-US" altLang="ja-JP" sz="2900" dirty="0"/>
              <a:t> </a:t>
            </a:r>
            <a:r>
              <a:rPr lang="ja-JP" altLang="en-US" sz="2900" dirty="0"/>
              <a:t>こんな話、江戸時代とあまり変わっていないのかもしれないな。</a:t>
            </a:r>
            <a:r>
              <a:rPr lang="en-US" altLang="ja-JP" sz="2900" dirty="0" smtClean="0"/>
              <a:t>(</a:t>
            </a:r>
            <a:r>
              <a:rPr lang="ja-JP" altLang="en-US" sz="2900" dirty="0" smtClean="0"/>
              <a:t>独り</a:t>
            </a:r>
            <a:r>
              <a:rPr lang="ja-JP" altLang="en-US" sz="2900" dirty="0"/>
              <a:t>言。</a:t>
            </a:r>
            <a:r>
              <a:rPr lang="ja-JP" altLang="en-US" sz="2900" dirty="0" smtClean="0"/>
              <a:t>）</a:t>
            </a:r>
            <a:endParaRPr lang="en-US" altLang="ja-JP" sz="2900" dirty="0" smtClean="0"/>
          </a:p>
          <a:p>
            <a:endParaRPr kumimoji="1" lang="en-US" altLang="ja-JP" dirty="0" smtClean="0"/>
          </a:p>
          <a:p>
            <a:r>
              <a:rPr kumimoji="1" lang="en-US" altLang="ja-JP" sz="2000" dirty="0" smtClean="0"/>
              <a:t>2020</a:t>
            </a:r>
            <a:r>
              <a:rPr kumimoji="1" lang="ja-JP" altLang="en-US" sz="2000" dirty="0" smtClean="0"/>
              <a:t>年</a:t>
            </a:r>
            <a:r>
              <a:rPr kumimoji="1" lang="en-US" altLang="ja-JP" sz="2000" dirty="0" smtClean="0"/>
              <a:t>9</a:t>
            </a:r>
            <a:r>
              <a:rPr kumimoji="1" lang="ja-JP" altLang="en-US" sz="2000" dirty="0" smtClean="0"/>
              <a:t>月 （順次拡大の予定。叱責、示唆、大歓迎）</a:t>
            </a:r>
            <a:endParaRPr kumimoji="1" lang="en-US" altLang="ja-JP" sz="2000" dirty="0" smtClean="0"/>
          </a:p>
          <a:p>
            <a:r>
              <a:rPr kumimoji="1" lang="ja-JP" altLang="en-US" sz="2000" dirty="0" smtClean="0"/>
              <a:t>平石 尹彦</a:t>
            </a:r>
            <a:endParaRPr kumimoji="1" lang="en-US" altLang="ja-JP" sz="2000" dirty="0" smtClean="0"/>
          </a:p>
          <a:p>
            <a:r>
              <a:rPr lang="en-US" altLang="ja-JP" sz="2000" dirty="0" smtClean="0"/>
              <a:t>&lt;</a:t>
            </a:r>
            <a:r>
              <a:rPr lang="en-US" altLang="ja-JP" sz="2000" dirty="0" err="1" smtClean="0"/>
              <a:t>Taka.Hiraishi</a:t>
            </a:r>
            <a:r>
              <a:rPr lang="en-US" altLang="ja-JP" sz="2000" dirty="0" smtClean="0"/>
              <a:t>[AT]gmail.com&gt;</a:t>
            </a:r>
            <a:endParaRPr kumimoji="1" lang="ja-JP" altLang="en-US" sz="2000" dirty="0"/>
          </a:p>
        </p:txBody>
      </p:sp>
    </p:spTree>
    <p:extLst>
      <p:ext uri="{BB962C8B-B14F-4D97-AF65-F5344CB8AC3E}">
        <p14:creationId xmlns:p14="http://schemas.microsoft.com/office/powerpoint/2010/main" val="1324831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追補</a:t>
            </a:r>
            <a:endParaRPr lang="en-GB" sz="3100" dirty="0"/>
          </a:p>
        </p:txBody>
      </p:sp>
      <p:sp>
        <p:nvSpPr>
          <p:cNvPr id="3" name="コンテンツ プレースホルダー 2"/>
          <p:cNvSpPr>
            <a:spLocks noGrp="1"/>
          </p:cNvSpPr>
          <p:nvPr>
            <p:ph sz="half" idx="1"/>
          </p:nvPr>
        </p:nvSpPr>
        <p:spPr>
          <a:xfrm>
            <a:off x="628650" y="1484851"/>
            <a:ext cx="3886200" cy="4692112"/>
          </a:xfrm>
        </p:spPr>
        <p:txBody>
          <a:bodyPr>
            <a:normAutofit fontScale="85000" lnSpcReduction="10000"/>
          </a:bodyPr>
          <a:lstStyle/>
          <a:p>
            <a:pPr marL="0" indent="0">
              <a:lnSpc>
                <a:spcPct val="120000"/>
              </a:lnSpc>
              <a:buNone/>
            </a:pPr>
            <a:r>
              <a:rPr lang="en-US" altLang="ja-JP" dirty="0" smtClean="0"/>
              <a:t>2024.04.18</a:t>
            </a:r>
          </a:p>
          <a:p>
            <a:pPr>
              <a:lnSpc>
                <a:spcPct val="120000"/>
              </a:lnSpc>
            </a:pPr>
            <a:r>
              <a:rPr lang="en-US" altLang="ja-JP" dirty="0" smtClean="0"/>
              <a:t>Compliment </a:t>
            </a:r>
            <a:r>
              <a:rPr lang="ja-JP" altLang="en-US" dirty="0" smtClean="0"/>
              <a:t>と</a:t>
            </a:r>
            <a:r>
              <a:rPr lang="en-US" altLang="ja-JP" dirty="0" smtClean="0"/>
              <a:t>complement</a:t>
            </a:r>
            <a:r>
              <a:rPr lang="ja-JP" altLang="en-US" dirty="0" smtClean="0"/>
              <a:t> は違う言葉です。よく出会うのは、</a:t>
            </a:r>
            <a:r>
              <a:rPr lang="en-US" altLang="ja-JP" dirty="0" smtClean="0"/>
              <a:t>with compliments </a:t>
            </a:r>
            <a:r>
              <a:rPr lang="ja-JP" altLang="en-US" dirty="0" smtClean="0"/>
              <a:t>ですが、最近どこかの知事さんとの関係で出てくるのは、</a:t>
            </a:r>
            <a:r>
              <a:rPr lang="en-US" altLang="ja-JP" dirty="0" smtClean="0"/>
              <a:t>complimentary certificate </a:t>
            </a:r>
            <a:r>
              <a:rPr lang="ja-JP" altLang="en-US" dirty="0" smtClean="0"/>
              <a:t>ですが、</a:t>
            </a:r>
            <a:r>
              <a:rPr lang="en-US" altLang="ja-JP" dirty="0"/>
              <a:t> </a:t>
            </a:r>
            <a:r>
              <a:rPr lang="en-US" altLang="ja-JP" dirty="0" smtClean="0"/>
              <a:t>complementary </a:t>
            </a:r>
            <a:r>
              <a:rPr lang="en-US" altLang="ja-JP" dirty="0"/>
              <a:t>certificate </a:t>
            </a:r>
            <a:r>
              <a:rPr lang="ja-JP" altLang="en-US" dirty="0" smtClean="0"/>
              <a:t>と書いている、無知な解説者が居ますね。</a:t>
            </a:r>
            <a:endParaRPr lang="en-US" altLang="ja-JP" dirty="0" smtClean="0"/>
          </a:p>
          <a:p>
            <a:pPr>
              <a:lnSpc>
                <a:spcPct val="120000"/>
              </a:lnSpc>
            </a:pPr>
            <a:endParaRPr lang="en-US" altLang="ja-JP" dirty="0" smtClean="0"/>
          </a:p>
          <a:p>
            <a:pPr>
              <a:lnSpc>
                <a:spcPct val="120000"/>
              </a:lnSpc>
            </a:pPr>
            <a:endParaRPr lang="en-US" altLang="ja-JP" dirty="0" smtClean="0"/>
          </a:p>
          <a:p>
            <a:pPr>
              <a:lnSpc>
                <a:spcPct val="120000"/>
              </a:lnSpc>
            </a:pPr>
            <a:endParaRPr lang="en-US" altLang="ja-JP" dirty="0" smtClean="0"/>
          </a:p>
          <a:p>
            <a:pPr>
              <a:lnSpc>
                <a:spcPct val="120000"/>
              </a:lnSpc>
            </a:pPr>
            <a:endParaRPr lang="en-GB" dirty="0"/>
          </a:p>
        </p:txBody>
      </p:sp>
      <p:sp>
        <p:nvSpPr>
          <p:cNvPr id="4" name="コンテンツ プレースホルダー 3"/>
          <p:cNvSpPr>
            <a:spLocks noGrp="1"/>
          </p:cNvSpPr>
          <p:nvPr>
            <p:ph sz="half" idx="2"/>
          </p:nvPr>
        </p:nvSpPr>
        <p:spPr>
          <a:xfrm>
            <a:off x="4629150" y="1484851"/>
            <a:ext cx="3886200" cy="4692112"/>
          </a:xfrm>
        </p:spPr>
        <p:txBody>
          <a:bodyPr>
            <a:normAutofit fontScale="85000" lnSpcReduction="10000"/>
          </a:bodyPr>
          <a:lstStyle/>
          <a:p>
            <a:pPr marL="0" indent="0">
              <a:lnSpc>
                <a:spcPct val="120000"/>
              </a:lnSpc>
              <a:buNone/>
            </a:pPr>
            <a:r>
              <a:rPr lang="en-US" altLang="ja-JP" dirty="0" smtClean="0"/>
              <a:t>2024.04.18</a:t>
            </a:r>
          </a:p>
          <a:p>
            <a:pPr>
              <a:lnSpc>
                <a:spcPct val="120000"/>
              </a:lnSpc>
            </a:pPr>
            <a:r>
              <a:rPr lang="en-US" altLang="ja-JP" dirty="0" smtClean="0"/>
              <a:t>Supplement </a:t>
            </a:r>
            <a:r>
              <a:rPr lang="ja-JP" altLang="en-US" dirty="0" smtClean="0"/>
              <a:t>と </a:t>
            </a:r>
            <a:r>
              <a:rPr lang="en-US" altLang="ja-JP" dirty="0" err="1" smtClean="0"/>
              <a:t>suppliment</a:t>
            </a:r>
            <a:r>
              <a:rPr lang="en-US" altLang="ja-JP" dirty="0" smtClean="0"/>
              <a:t> </a:t>
            </a:r>
            <a:r>
              <a:rPr lang="ja-JP" altLang="en-US" dirty="0" smtClean="0"/>
              <a:t>も違う言葉です。残念なことに、日本では、</a:t>
            </a:r>
            <a:r>
              <a:rPr lang="en-US" altLang="ja-JP" dirty="0" smtClean="0"/>
              <a:t>xxx</a:t>
            </a:r>
            <a:r>
              <a:rPr lang="ja-JP" altLang="en-US" dirty="0"/>
              <a:t> </a:t>
            </a:r>
            <a:r>
              <a:rPr lang="ja-JP" altLang="en-US" dirty="0" smtClean="0"/>
              <a:t>サプリ、などと呼ばれるものがありますが、あれは、もちろん、前者の方ですから、本来は、ｻﾌﾟﾙ と呼ばれるべきものなのですが、</a:t>
            </a:r>
            <a:r>
              <a:rPr lang="ja-JP" altLang="en-US" dirty="0"/>
              <a:t>どこか</a:t>
            </a:r>
            <a:r>
              <a:rPr lang="ja-JP" altLang="en-US" dirty="0" smtClean="0"/>
              <a:t>の不勉強な人がサプリと呼び始めてしまったのでしょうか</a:t>
            </a:r>
            <a:r>
              <a:rPr lang="en-US" altLang="ja-JP" dirty="0" smtClean="0"/>
              <a:t>?</a:t>
            </a:r>
          </a:p>
          <a:p>
            <a:pPr>
              <a:lnSpc>
                <a:spcPct val="120000"/>
              </a:lnSpc>
            </a:pPr>
            <a:endParaRPr lang="en-US" altLang="ja-JP" dirty="0" smtClean="0"/>
          </a:p>
          <a:p>
            <a:pPr>
              <a:lnSpc>
                <a:spcPct val="120000"/>
              </a:lnSpc>
            </a:pPr>
            <a:endParaRPr lang="en-GB" dirty="0"/>
          </a:p>
        </p:txBody>
      </p:sp>
    </p:spTree>
    <p:extLst>
      <p:ext uri="{BB962C8B-B14F-4D97-AF65-F5344CB8AC3E}">
        <p14:creationId xmlns:p14="http://schemas.microsoft.com/office/powerpoint/2010/main" val="1927973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55151" y="475488"/>
            <a:ext cx="3898561" cy="6126480"/>
          </a:xfrm>
        </p:spPr>
        <p:txBody>
          <a:bodyPr>
            <a:noAutofit/>
          </a:bodyPr>
          <a:lstStyle/>
          <a:p>
            <a:r>
              <a:rPr lang="en-US" altLang="ja-JP" sz="1200" b="1" dirty="0" smtClean="0">
                <a:latin typeface="ＭＳ Ｐ明朝" panose="02020600040205080304" pitchFamily="18" charset="-128"/>
                <a:ea typeface="ＭＳ Ｐ明朝" panose="02020600040205080304" pitchFamily="18" charset="-128"/>
              </a:rPr>
              <a:t>Sitting</a:t>
            </a:r>
            <a:r>
              <a:rPr lang="ja-JP" altLang="en-US" sz="1200" b="1" dirty="0" smtClean="0">
                <a:latin typeface="ＭＳ Ｐ明朝" panose="02020600040205080304" pitchFamily="18" charset="-128"/>
                <a:ea typeface="ＭＳ Ｐ明朝" panose="02020600040205080304" pitchFamily="18" charset="-128"/>
              </a:rPr>
              <a:t> </a:t>
            </a:r>
            <a:r>
              <a:rPr lang="en-US" altLang="ja-JP" sz="1200" b="1" dirty="0" smtClean="0">
                <a:latin typeface="ＭＳ Ｐ明朝" panose="02020600040205080304" pitchFamily="18" charset="-128"/>
                <a:ea typeface="ＭＳ Ｐ明朝" panose="02020600040205080304" pitchFamily="18" charset="-128"/>
              </a:rPr>
              <a:t>Volley Ball. </a:t>
            </a:r>
            <a:r>
              <a:rPr lang="ja-JP" altLang="en-US" sz="1200" b="1" dirty="0" smtClean="0">
                <a:latin typeface="ＭＳ Ｐ明朝" panose="02020600040205080304" pitchFamily="18" charset="-128"/>
                <a:ea typeface="ＭＳ Ｐ明朝" panose="02020600040205080304" pitchFamily="18" charset="-128"/>
              </a:rPr>
              <a:t>（シッティング では完全に誤解される。</a:t>
            </a:r>
            <a:r>
              <a:rPr lang="en-US" altLang="ja-JP" sz="1200" b="1" dirty="0" smtClean="0">
                <a:latin typeface="ＭＳ Ｐ明朝" panose="02020600040205080304" pitchFamily="18" charset="-128"/>
                <a:ea typeface="ＭＳ Ｐ明朝" panose="02020600040205080304" pitchFamily="18" charset="-128"/>
              </a:rPr>
              <a:t>Shitting</a:t>
            </a:r>
            <a:r>
              <a:rPr lang="ja-JP" altLang="en-US" sz="1200" b="1" dirty="0" smtClean="0">
                <a:latin typeface="ＭＳ Ｐ明朝" panose="02020600040205080304" pitchFamily="18" charset="-128"/>
                <a:ea typeface="ＭＳ Ｐ明朝" panose="02020600040205080304" pitchFamily="18" charset="-128"/>
              </a:rPr>
              <a:t> ではないのだから</a:t>
            </a:r>
            <a:r>
              <a:rPr lang="ja-JP" altLang="en-US" sz="1200" b="1" dirty="0" err="1" smtClean="0">
                <a:latin typeface="ＭＳ Ｐ明朝" panose="02020600040205080304" pitchFamily="18" charset="-128"/>
                <a:ea typeface="ＭＳ Ｐ明朝" panose="02020600040205080304" pitchFamily="18" charset="-128"/>
              </a:rPr>
              <a:t>。。</a:t>
            </a:r>
            <a:r>
              <a:rPr lang="en-US" altLang="ja-JP" sz="1200" b="1" dirty="0" smtClean="0">
                <a:latin typeface="ＭＳ Ｐ明朝" panose="02020600040205080304" pitchFamily="18" charset="-128"/>
                <a:ea typeface="ＭＳ Ｐ明朝" panose="02020600040205080304" pitchFamily="18" charset="-128"/>
              </a:rPr>
              <a:t>Shit</a:t>
            </a:r>
            <a:r>
              <a:rPr lang="ja-JP" altLang="en-US" sz="1200" b="1" dirty="0" smtClean="0">
                <a:latin typeface="ＭＳ Ｐ明朝" panose="02020600040205080304" pitchFamily="18" charset="-128"/>
                <a:ea typeface="ＭＳ Ｐ明朝" panose="02020600040205080304" pitchFamily="18" charset="-128"/>
              </a:rPr>
              <a:t>はスラングの代表格なので、要注意。）</a:t>
            </a:r>
            <a:endParaRPr lang="en-US" altLang="ja-JP" sz="1200" b="1" dirty="0" smtClean="0">
              <a:latin typeface="ＭＳ Ｐ明朝" panose="02020600040205080304" pitchFamily="18" charset="-128"/>
              <a:ea typeface="ＭＳ Ｐ明朝" panose="02020600040205080304" pitchFamily="18" charset="-128"/>
            </a:endParaRPr>
          </a:p>
          <a:p>
            <a:r>
              <a:rPr lang="en-US" sz="1200" b="1" dirty="0" smtClean="0">
                <a:latin typeface="ＭＳ Ｐ明朝" panose="02020600040205080304" pitchFamily="18" charset="-128"/>
                <a:ea typeface="ＭＳ Ｐ明朝" panose="02020600040205080304" pitchFamily="18" charset="-128"/>
              </a:rPr>
              <a:t>Line.</a:t>
            </a:r>
            <a:r>
              <a:rPr lang="ja-JP" altLang="en-US" sz="1200" b="1" dirty="0" smtClean="0">
                <a:latin typeface="ＭＳ Ｐ明朝" panose="02020600040205080304" pitchFamily="18" charset="-128"/>
                <a:ea typeface="ＭＳ Ｐ明朝" panose="02020600040205080304" pitchFamily="18" charset="-128"/>
              </a:rPr>
              <a:t> （アクセントがおかしい）</a:t>
            </a:r>
            <a:endParaRPr lang="en-US" sz="1200" b="1" dirty="0" smtClean="0">
              <a:latin typeface="ＭＳ Ｐ明朝" panose="02020600040205080304" pitchFamily="18" charset="-128"/>
              <a:ea typeface="ＭＳ Ｐ明朝" panose="02020600040205080304" pitchFamily="18" charset="-128"/>
            </a:endParaRPr>
          </a:p>
          <a:p>
            <a:r>
              <a:rPr lang="en-US" sz="1200" b="1" dirty="0" smtClean="0">
                <a:latin typeface="ＭＳ Ｐ明朝" panose="02020600040205080304" pitchFamily="18" charset="-128"/>
                <a:ea typeface="ＭＳ Ｐ明朝" panose="02020600040205080304" pitchFamily="18" charset="-128"/>
              </a:rPr>
              <a:t>Club.</a:t>
            </a:r>
            <a:r>
              <a:rPr lang="ja-JP" altLang="en-US" sz="1200" b="1" dirty="0" smtClean="0">
                <a:latin typeface="ＭＳ Ｐ明朝" panose="02020600040205080304" pitchFamily="18" charset="-128"/>
                <a:ea typeface="ＭＳ Ｐ明朝" panose="02020600040205080304" pitchFamily="18" charset="-128"/>
              </a:rPr>
              <a:t> </a:t>
            </a:r>
            <a:r>
              <a:rPr lang="ja-JP" altLang="en-US" sz="1200" b="1" dirty="0">
                <a:latin typeface="ＭＳ Ｐ明朝" panose="02020600040205080304" pitchFamily="18" charset="-128"/>
                <a:ea typeface="ＭＳ Ｐ明朝" panose="02020600040205080304" pitchFamily="18" charset="-128"/>
              </a:rPr>
              <a:t>（アクセントが</a:t>
            </a:r>
            <a:r>
              <a:rPr lang="ja-JP" altLang="en-US" sz="1200" b="1" dirty="0" smtClean="0">
                <a:latin typeface="ＭＳ Ｐ明朝" panose="02020600040205080304" pitchFamily="18" charset="-128"/>
                <a:ea typeface="ＭＳ Ｐ明朝" panose="02020600040205080304" pitchFamily="18" charset="-128"/>
              </a:rPr>
              <a:t>おかしい）</a:t>
            </a:r>
            <a:endParaRPr lang="en-US" sz="1200" b="1" dirty="0" smtClean="0">
              <a:latin typeface="ＭＳ Ｐ明朝" panose="02020600040205080304" pitchFamily="18" charset="-128"/>
              <a:ea typeface="ＭＳ Ｐ明朝" panose="02020600040205080304" pitchFamily="18" charset="-128"/>
            </a:endParaRPr>
          </a:p>
          <a:p>
            <a:r>
              <a:rPr lang="en-US" altLang="ja-JP" sz="1200" b="1" dirty="0" smtClean="0">
                <a:latin typeface="ＭＳ Ｐ明朝" panose="02020600040205080304" pitchFamily="18" charset="-128"/>
                <a:ea typeface="ＭＳ Ｐ明朝" panose="02020600040205080304" pitchFamily="18" charset="-128"/>
              </a:rPr>
              <a:t>Food</a:t>
            </a:r>
            <a:r>
              <a:rPr lang="ja-JP" altLang="en-US" sz="1200" b="1" dirty="0">
                <a:latin typeface="ＭＳ Ｐ明朝" panose="02020600040205080304" pitchFamily="18" charset="-128"/>
                <a:ea typeface="ＭＳ Ｐ明朝" panose="02020600040205080304" pitchFamily="18" charset="-128"/>
              </a:rPr>
              <a:t> </a:t>
            </a:r>
            <a:r>
              <a:rPr lang="en-US" altLang="ja-JP" sz="1200" b="1" dirty="0" smtClean="0">
                <a:latin typeface="ＭＳ Ｐ明朝" panose="02020600040205080304" pitchFamily="18" charset="-128"/>
                <a:ea typeface="ＭＳ Ｐ明朝" panose="02020600040205080304" pitchFamily="18" charset="-128"/>
              </a:rPr>
              <a:t>Court.</a:t>
            </a:r>
            <a:r>
              <a:rPr lang="ja-JP" altLang="en-US" sz="1200" b="1" dirty="0" smtClean="0">
                <a:latin typeface="ＭＳ Ｐ明朝" panose="02020600040205080304" pitchFamily="18" charset="-128"/>
                <a:ea typeface="ＭＳ Ｐ明朝" panose="02020600040205080304" pitchFamily="18" charset="-128"/>
              </a:rPr>
              <a:t> （フードではない。</a:t>
            </a:r>
            <a:r>
              <a:rPr lang="en-US" altLang="ja-JP" sz="1200" b="1" dirty="0" smtClean="0">
                <a:latin typeface="ＭＳ Ｐ明朝" panose="02020600040205080304" pitchFamily="18" charset="-128"/>
                <a:ea typeface="ＭＳ Ｐ明朝" panose="02020600040205080304" pitchFamily="18" charset="-128"/>
              </a:rPr>
              <a:t>Food</a:t>
            </a:r>
            <a:r>
              <a:rPr lang="ja-JP" altLang="en-US" sz="1200" b="1" dirty="0" smtClean="0">
                <a:latin typeface="ＭＳ Ｐ明朝" panose="02020600040205080304" pitchFamily="18" charset="-128"/>
                <a:ea typeface="ＭＳ Ｐ明朝" panose="02020600040205080304" pitchFamily="18" charset="-128"/>
              </a:rPr>
              <a:t> をフードと呼ぶのは、</a:t>
            </a:r>
            <a:r>
              <a:rPr lang="ja-JP" altLang="en-US" sz="1200" b="1" dirty="0">
                <a:latin typeface="ＭＳ Ｐ明朝" panose="02020600040205080304" pitchFamily="18" charset="-128"/>
                <a:ea typeface="ＭＳ Ｐ明朝" panose="02020600040205080304" pitchFamily="18" charset="-128"/>
              </a:rPr>
              <a:t>頭巾</a:t>
            </a:r>
            <a:r>
              <a:rPr lang="ja-JP" altLang="en-US" sz="1200" b="1" dirty="0" smtClean="0">
                <a:latin typeface="ＭＳ Ｐ明朝" panose="02020600040205080304" pitchFamily="18" charset="-128"/>
                <a:ea typeface="ＭＳ Ｐ明朝" panose="02020600040205080304" pitchFamily="18" charset="-128"/>
              </a:rPr>
              <a:t>を食べるようで、味気ない</a:t>
            </a:r>
            <a:r>
              <a:rPr lang="ja-JP" altLang="en-US" sz="1200" b="1" dirty="0" err="1" smtClean="0">
                <a:latin typeface="ＭＳ Ｐ明朝" panose="02020600040205080304" pitchFamily="18" charset="-128"/>
                <a:ea typeface="ＭＳ Ｐ明朝" panose="02020600040205080304" pitchFamily="18" charset="-128"/>
              </a:rPr>
              <a:t>。。</a:t>
            </a:r>
            <a:r>
              <a:rPr lang="ja-JP" altLang="en-US" sz="1200" b="1" dirty="0" smtClean="0">
                <a:latin typeface="ＭＳ Ｐ明朝" panose="02020600040205080304" pitchFamily="18" charset="-128"/>
                <a:ea typeface="ＭＳ Ｐ明朝" panose="02020600040205080304" pitchFamily="18" charset="-128"/>
              </a:rPr>
              <a:t>）</a:t>
            </a:r>
            <a:endParaRPr lang="en-US" altLang="ja-JP" sz="1200" b="1" dirty="0" smtClean="0">
              <a:latin typeface="ＭＳ Ｐ明朝" panose="02020600040205080304" pitchFamily="18" charset="-128"/>
              <a:ea typeface="ＭＳ Ｐ明朝" panose="02020600040205080304" pitchFamily="18" charset="-128"/>
            </a:endParaRPr>
          </a:p>
          <a:p>
            <a:r>
              <a:rPr lang="en-US" sz="1200" b="1" dirty="0" smtClean="0">
                <a:latin typeface="ＭＳ Ｐ明朝" panose="02020600040205080304" pitchFamily="18" charset="-128"/>
                <a:ea typeface="ＭＳ Ｐ明朝" panose="02020600040205080304" pitchFamily="18" charset="-128"/>
              </a:rPr>
              <a:t>Beaujolai Nouveau.</a:t>
            </a:r>
            <a:r>
              <a:rPr lang="ja-JP" altLang="en-US" sz="1200" b="1" dirty="0" smtClean="0">
                <a:latin typeface="ＭＳ Ｐ明朝" panose="02020600040205080304" pitchFamily="18" charset="-128"/>
                <a:ea typeface="ＭＳ Ｐ明朝" panose="02020600040205080304" pitchFamily="18" charset="-128"/>
              </a:rPr>
              <a:t> （ボージョレ ヌーボーとは何のことか</a:t>
            </a:r>
            <a:r>
              <a:rPr lang="en-US" altLang="ja-JP" sz="1200" b="1" dirty="0" smtClean="0">
                <a:latin typeface="ＭＳ Ｐ明朝" panose="02020600040205080304" pitchFamily="18" charset="-128"/>
                <a:ea typeface="ＭＳ Ｐ明朝" panose="02020600040205080304" pitchFamily="18" charset="-128"/>
              </a:rPr>
              <a:t>?</a:t>
            </a:r>
            <a:r>
              <a:rPr lang="ja-JP" altLang="en-US" sz="1200" b="1" dirty="0" smtClean="0">
                <a:latin typeface="ＭＳ Ｐ明朝" panose="02020600040205080304" pitchFamily="18" charset="-128"/>
                <a:ea typeface="ＭＳ Ｐ明朝" panose="02020600040205080304" pitchFamily="18" charset="-128"/>
              </a:rPr>
              <a:t>）</a:t>
            </a:r>
            <a:r>
              <a:rPr lang="en-US" sz="1200" b="1" dirty="0" smtClean="0">
                <a:latin typeface="ＭＳ Ｐ明朝" panose="02020600040205080304" pitchFamily="18" charset="-128"/>
                <a:ea typeface="ＭＳ Ｐ明朝" panose="02020600040205080304" pitchFamily="18" charset="-128"/>
              </a:rPr>
              <a:t>.</a:t>
            </a:r>
          </a:p>
          <a:p>
            <a:r>
              <a:rPr lang="en-US" sz="1200" b="1" dirty="0" err="1" smtClean="0">
                <a:latin typeface="ＭＳ Ｐ明朝" panose="02020600040205080304" pitchFamily="18" charset="-128"/>
                <a:ea typeface="ＭＳ Ｐ明朝" panose="02020600040205080304" pitchFamily="18" charset="-128"/>
              </a:rPr>
              <a:t>Tete</a:t>
            </a:r>
            <a:r>
              <a:rPr lang="en-US" sz="1200" b="1" dirty="0" smtClean="0">
                <a:latin typeface="ＭＳ Ｐ明朝" panose="02020600040205080304" pitchFamily="18" charset="-128"/>
                <a:ea typeface="ＭＳ Ｐ明朝" panose="02020600040205080304" pitchFamily="18" charset="-128"/>
              </a:rPr>
              <a:t>-a-</a:t>
            </a:r>
            <a:r>
              <a:rPr lang="en-US" sz="1200" b="1" dirty="0" err="1" smtClean="0">
                <a:latin typeface="ＭＳ Ｐ明朝" panose="02020600040205080304" pitchFamily="18" charset="-128"/>
                <a:ea typeface="ＭＳ Ｐ明朝" panose="02020600040205080304" pitchFamily="18" charset="-128"/>
              </a:rPr>
              <a:t>tete</a:t>
            </a:r>
            <a:r>
              <a:rPr lang="en-US" sz="1200" b="1" dirty="0" smtClean="0">
                <a:latin typeface="ＭＳ Ｐ明朝" panose="02020600040205080304" pitchFamily="18" charset="-128"/>
                <a:ea typeface="ＭＳ Ｐ明朝" panose="02020600040205080304" pitchFamily="18" charset="-128"/>
              </a:rPr>
              <a:t> </a:t>
            </a:r>
            <a:r>
              <a:rPr lang="ja-JP" altLang="en-US" sz="1200" b="1" dirty="0" smtClean="0">
                <a:latin typeface="ＭＳ Ｐ明朝" panose="02020600040205080304" pitchFamily="18" charset="-128"/>
                <a:ea typeface="ＭＳ Ｐ明朝" panose="02020600040205080304" pitchFamily="18" charset="-128"/>
              </a:rPr>
              <a:t> </a:t>
            </a:r>
            <a:r>
              <a:rPr lang="en-US" sz="1200" b="1" dirty="0" smtClean="0">
                <a:latin typeface="ＭＳ Ｐ明朝" panose="02020600040205080304" pitchFamily="18" charset="-128"/>
                <a:ea typeface="ＭＳ Ｐ明朝" panose="02020600040205080304" pitchFamily="18" charset="-128"/>
              </a:rPr>
              <a:t>(</a:t>
            </a:r>
            <a:r>
              <a:rPr lang="ja-JP" altLang="en-US" sz="1200" b="1" dirty="0">
                <a:latin typeface="ＭＳ Ｐ明朝" panose="02020600040205080304" pitchFamily="18" charset="-128"/>
                <a:ea typeface="ＭＳ Ｐ明朝" panose="02020600040205080304" pitchFamily="18" charset="-128"/>
              </a:rPr>
              <a:t>何</a:t>
            </a:r>
            <a:r>
              <a:rPr lang="ja-JP" altLang="en-US" sz="1200" b="1" dirty="0" smtClean="0">
                <a:latin typeface="ＭＳ Ｐ明朝" panose="02020600040205080304" pitchFamily="18" charset="-128"/>
                <a:ea typeface="ＭＳ Ｐ明朝" panose="02020600040205080304" pitchFamily="18" charset="-128"/>
              </a:rPr>
              <a:t>と、「テタテ」とは</a:t>
            </a:r>
            <a:r>
              <a:rPr lang="en-US" altLang="ja-JP" sz="1200" b="1" dirty="0" smtClean="0">
                <a:latin typeface="ＭＳ Ｐ明朝" panose="02020600040205080304" pitchFamily="18" charset="-128"/>
                <a:ea typeface="ＭＳ Ｐ明朝" panose="02020600040205080304" pitchFamily="18" charset="-128"/>
              </a:rPr>
              <a:t>?</a:t>
            </a:r>
            <a:r>
              <a:rPr lang="ja-JP" altLang="en-US" sz="1200" b="1" dirty="0" smtClean="0">
                <a:latin typeface="ＭＳ Ｐ明朝" panose="02020600040205080304" pitchFamily="18" charset="-128"/>
                <a:ea typeface="ＭＳ Ｐ明朝" panose="02020600040205080304" pitchFamily="18" charset="-128"/>
              </a:rPr>
              <a:t>勉強しないで格好をつけたい人には、あきれるばかり。）</a:t>
            </a:r>
            <a:endParaRPr lang="en-US" sz="1200" b="1" dirty="0" smtClean="0">
              <a:latin typeface="ＭＳ Ｐ明朝" panose="02020600040205080304" pitchFamily="18" charset="-128"/>
              <a:ea typeface="ＭＳ Ｐ明朝" panose="02020600040205080304" pitchFamily="18" charset="-128"/>
            </a:endParaRPr>
          </a:p>
          <a:p>
            <a:r>
              <a:rPr lang="en-US" altLang="ja-JP" sz="1200" b="1" dirty="0" smtClean="0">
                <a:latin typeface="ＭＳ Ｐ明朝" panose="02020600040205080304" pitchFamily="18" charset="-128"/>
                <a:ea typeface="ＭＳ Ｐ明朝" panose="02020600040205080304" pitchFamily="18" charset="-128"/>
              </a:rPr>
              <a:t>Digital</a:t>
            </a:r>
            <a:r>
              <a:rPr lang="ja-JP" altLang="en-US" sz="1200" b="1" dirty="0" smtClean="0">
                <a:latin typeface="ＭＳ Ｐ明朝" panose="02020600040205080304" pitchFamily="18" charset="-128"/>
                <a:ea typeface="ＭＳ Ｐ明朝" panose="02020600040205080304" pitchFamily="18" charset="-128"/>
              </a:rPr>
              <a:t> （「デジタル」ではない。最近そんな肩書の大臣まで登場した</a:t>
            </a:r>
            <a:r>
              <a:rPr lang="en-US" altLang="ja-JP" sz="1200" b="1" dirty="0" smtClean="0">
                <a:latin typeface="ＭＳ Ｐ明朝" panose="02020600040205080304" pitchFamily="18" charset="-128"/>
                <a:ea typeface="ＭＳ Ｐ明朝" panose="02020600040205080304" pitchFamily="18" charset="-128"/>
              </a:rPr>
              <a:t>!</a:t>
            </a:r>
            <a:r>
              <a:rPr lang="ja-JP" altLang="en-US" sz="1200" b="1" dirty="0" smtClean="0">
                <a:latin typeface="ＭＳ Ｐ明朝" panose="02020600040205080304" pitchFamily="18" charset="-128"/>
                <a:ea typeface="ＭＳ Ｐ明朝" panose="02020600040205080304" pitchFamily="18" charset="-128"/>
              </a:rPr>
              <a:t> 日本国の最高レベルの外国語音痴</a:t>
            </a:r>
            <a:r>
              <a:rPr lang="ja-JP" altLang="en-US" sz="1200" b="1" dirty="0" err="1" smtClean="0">
                <a:latin typeface="ＭＳ Ｐ明朝" panose="02020600040205080304" pitchFamily="18" charset="-128"/>
                <a:ea typeface="ＭＳ Ｐ明朝" panose="02020600040205080304" pitchFamily="18" charset="-128"/>
              </a:rPr>
              <a:t>。。</a:t>
            </a:r>
            <a:r>
              <a:rPr lang="ja-JP" altLang="en-US" sz="1200" b="1" dirty="0" smtClean="0">
                <a:latin typeface="ＭＳ Ｐ明朝" panose="02020600040205080304" pitchFamily="18" charset="-128"/>
                <a:ea typeface="ＭＳ Ｐ明朝" panose="02020600040205080304" pitchFamily="18" charset="-128"/>
              </a:rPr>
              <a:t>」）</a:t>
            </a:r>
            <a:endParaRPr lang="en-US" sz="1200" b="1" dirty="0" smtClean="0">
              <a:latin typeface="ＭＳ Ｐ明朝" panose="02020600040205080304" pitchFamily="18" charset="-128"/>
              <a:ea typeface="ＭＳ Ｐ明朝" panose="02020600040205080304" pitchFamily="18" charset="-128"/>
            </a:endParaRPr>
          </a:p>
          <a:p>
            <a:r>
              <a:rPr lang="en-US" sz="1200" b="1" dirty="0" smtClean="0">
                <a:latin typeface="ＭＳ Ｐ明朝" panose="02020600040205080304" pitchFamily="18" charset="-128"/>
                <a:ea typeface="ＭＳ Ｐ明朝" panose="02020600040205080304" pitchFamily="18" charset="-128"/>
              </a:rPr>
              <a:t>Genome.</a:t>
            </a:r>
            <a:r>
              <a:rPr lang="ja-JP" altLang="en-US" sz="1200" b="1" dirty="0" smtClean="0">
                <a:latin typeface="ＭＳ Ｐ明朝" panose="02020600040205080304" pitchFamily="18" charset="-128"/>
                <a:ea typeface="ＭＳ Ｐ明朝" panose="02020600040205080304" pitchFamily="18" charset="-128"/>
              </a:rPr>
              <a:t> （英語の発音を使うべきでは</a:t>
            </a:r>
            <a:r>
              <a:rPr lang="en-US" altLang="ja-JP" sz="1200" b="1" dirty="0" smtClean="0">
                <a:latin typeface="ＭＳ Ｐ明朝" panose="02020600040205080304" pitchFamily="18" charset="-128"/>
                <a:ea typeface="ＭＳ Ｐ明朝" panose="02020600040205080304" pitchFamily="18" charset="-128"/>
              </a:rPr>
              <a:t>?</a:t>
            </a:r>
            <a:r>
              <a:rPr lang="ja-JP" altLang="en-US" sz="1200" b="1" dirty="0" smtClean="0">
                <a:latin typeface="ＭＳ Ｐ明朝" panose="02020600040205080304" pitchFamily="18" charset="-128"/>
                <a:ea typeface="ＭＳ Ｐ明朝" panose="02020600040205080304" pitchFamily="18" charset="-128"/>
              </a:rPr>
              <a:t>）</a:t>
            </a:r>
            <a:endParaRPr lang="en-US" altLang="ja-JP" sz="1200" b="1" dirty="0" smtClean="0">
              <a:latin typeface="ＭＳ Ｐ明朝" panose="02020600040205080304" pitchFamily="18" charset="-128"/>
              <a:ea typeface="ＭＳ Ｐ明朝" panose="02020600040205080304" pitchFamily="18" charset="-128"/>
            </a:endParaRPr>
          </a:p>
          <a:p>
            <a:r>
              <a:rPr lang="en-US" sz="1200" b="1" dirty="0">
                <a:latin typeface="ＭＳ Ｐ明朝" panose="02020600040205080304" pitchFamily="18" charset="-128"/>
                <a:ea typeface="ＭＳ Ｐ明朝" panose="02020600040205080304" pitchFamily="18" charset="-128"/>
              </a:rPr>
              <a:t>Viking.</a:t>
            </a:r>
            <a:r>
              <a:rPr lang="ja-JP" altLang="en-US" sz="1200" b="1" dirty="0">
                <a:latin typeface="ＭＳ Ｐ明朝" panose="02020600040205080304" pitchFamily="18" charset="-128"/>
                <a:ea typeface="ＭＳ Ｐ明朝" panose="02020600040205080304" pitchFamily="18" charset="-128"/>
              </a:rPr>
              <a:t> （もちろん、日本語）</a:t>
            </a:r>
            <a:endParaRPr lang="en-US" sz="1200" b="1" dirty="0">
              <a:latin typeface="ＭＳ Ｐ明朝" panose="02020600040205080304" pitchFamily="18" charset="-128"/>
              <a:ea typeface="ＭＳ Ｐ明朝" panose="02020600040205080304" pitchFamily="18" charset="-128"/>
            </a:endParaRPr>
          </a:p>
          <a:p>
            <a:r>
              <a:rPr lang="en-US" sz="1200" b="1" dirty="0">
                <a:latin typeface="ＭＳ Ｐ明朝" panose="02020600040205080304" pitchFamily="18" charset="-128"/>
                <a:ea typeface="ＭＳ Ｐ明朝" panose="02020600040205080304" pitchFamily="18" charset="-128"/>
              </a:rPr>
              <a:t>Mail.</a:t>
            </a:r>
            <a:r>
              <a:rPr lang="ja-JP" altLang="en-US" sz="1200" b="1" dirty="0">
                <a:latin typeface="ＭＳ Ｐ明朝" panose="02020600040205080304" pitchFamily="18" charset="-128"/>
                <a:ea typeface="ＭＳ Ｐ明朝" panose="02020600040205080304" pitchFamily="18" charset="-128"/>
              </a:rPr>
              <a:t> （そもそもは、メイルで</a:t>
            </a:r>
            <a:r>
              <a:rPr lang="ja-JP" altLang="en-US" sz="1200" b="1" dirty="0" smtClean="0">
                <a:latin typeface="ＭＳ Ｐ明朝" panose="02020600040205080304" pitchFamily="18" charset="-128"/>
                <a:ea typeface="ＭＳ Ｐ明朝" panose="02020600040205080304" pitchFamily="18" charset="-128"/>
              </a:rPr>
              <a:t>はないのか？</a:t>
            </a:r>
            <a:endParaRPr lang="en-US" altLang="ja-JP" sz="1200" b="1" dirty="0" smtClean="0">
              <a:latin typeface="ＭＳ Ｐ明朝" panose="02020600040205080304" pitchFamily="18" charset="-128"/>
              <a:ea typeface="ＭＳ Ｐ明朝" panose="02020600040205080304" pitchFamily="18" charset="-128"/>
            </a:endParaRPr>
          </a:p>
          <a:p>
            <a:r>
              <a:rPr lang="en-US" sz="1200" b="1" dirty="0">
                <a:latin typeface="ＭＳ Ｐ明朝" panose="02020600040205080304" pitchFamily="18" charset="-128"/>
                <a:ea typeface="ＭＳ Ｐ明朝" panose="02020600040205080304" pitchFamily="18" charset="-128"/>
              </a:rPr>
              <a:t>Award.</a:t>
            </a:r>
            <a:r>
              <a:rPr lang="ja-JP" altLang="en-US" sz="1200" b="1" dirty="0">
                <a:latin typeface="ＭＳ Ｐ明朝" panose="02020600040205080304" pitchFamily="18" charset="-128"/>
                <a:ea typeface="ＭＳ Ｐ明朝" panose="02020600040205080304" pitchFamily="18" charset="-128"/>
              </a:rPr>
              <a:t> （英語では、アウォード。アワードでは、試験で </a:t>
            </a:r>
            <a:r>
              <a:rPr lang="en-US" altLang="ja-JP" sz="1200" b="1" dirty="0">
                <a:latin typeface="ＭＳ Ｐ明朝" panose="02020600040205080304" pitchFamily="18" charset="-128"/>
                <a:ea typeface="ＭＳ Ｐ明朝" panose="02020600040205080304" pitchFamily="18" charset="-128"/>
              </a:rPr>
              <a:t>X</a:t>
            </a:r>
            <a:r>
              <a:rPr lang="ja-JP" altLang="en-US" sz="1200" b="1" dirty="0" err="1">
                <a:latin typeface="ＭＳ Ｐ明朝" panose="02020600040205080304" pitchFamily="18" charset="-128"/>
                <a:ea typeface="ＭＳ Ｐ明朝" panose="02020600040205080304" pitchFamily="18" charset="-128"/>
              </a:rPr>
              <a:t>。</a:t>
            </a:r>
            <a:r>
              <a:rPr lang="ja-JP" altLang="en-US" sz="1200" b="1" dirty="0" smtClean="0">
                <a:latin typeface="ＭＳ Ｐ明朝" panose="02020600040205080304" pitchFamily="18" charset="-128"/>
                <a:ea typeface="ＭＳ Ｐ明朝" panose="02020600040205080304" pitchFamily="18" charset="-128"/>
              </a:rPr>
              <a:t>）</a:t>
            </a:r>
            <a:endParaRPr lang="en-US" altLang="ja-JP" sz="1200" b="1" dirty="0" smtClean="0">
              <a:latin typeface="ＭＳ Ｐ明朝" panose="02020600040205080304" pitchFamily="18" charset="-128"/>
              <a:ea typeface="ＭＳ Ｐ明朝" panose="02020600040205080304" pitchFamily="18" charset="-128"/>
            </a:endParaRPr>
          </a:p>
          <a:p>
            <a:r>
              <a:rPr lang="en-US" altLang="ja-JP" sz="1200" b="1" dirty="0">
                <a:latin typeface="ＭＳ Ｐ明朝" panose="02020600040205080304" pitchFamily="18" charset="-128"/>
                <a:ea typeface="ＭＳ Ｐ明朝" panose="02020600040205080304" pitchFamily="18" charset="-128"/>
              </a:rPr>
              <a:t>Major</a:t>
            </a:r>
            <a:r>
              <a:rPr lang="ja-JP" altLang="en-US" sz="1200" b="1" dirty="0">
                <a:latin typeface="ＭＳ Ｐ明朝" panose="02020600040205080304" pitchFamily="18" charset="-128"/>
                <a:ea typeface="ＭＳ Ｐ明朝" panose="02020600040205080304" pitchFamily="18" charset="-128"/>
              </a:rPr>
              <a:t> </a:t>
            </a:r>
            <a:r>
              <a:rPr lang="en-US" altLang="ja-JP" sz="1200" b="1" dirty="0">
                <a:latin typeface="ＭＳ Ｐ明朝" panose="02020600040205080304" pitchFamily="18" charset="-128"/>
                <a:ea typeface="ＭＳ Ｐ明朝" panose="02020600040205080304" pitchFamily="18" charset="-128"/>
              </a:rPr>
              <a:t>League</a:t>
            </a:r>
            <a:r>
              <a:rPr lang="ja-JP" altLang="en-US" sz="1200" b="1" dirty="0">
                <a:latin typeface="ＭＳ Ｐ明朝" panose="02020600040205080304" pitchFamily="18" charset="-128"/>
                <a:ea typeface="ＭＳ Ｐ明朝" panose="02020600040205080304" pitchFamily="18" charset="-128"/>
              </a:rPr>
              <a:t> （「メジャーリーグ」と聞こえる人が多いらしい。</a:t>
            </a:r>
            <a:r>
              <a:rPr lang="ja-JP" altLang="en-US" sz="1200" b="1" dirty="0" smtClean="0">
                <a:latin typeface="ＭＳ Ｐ明朝" panose="02020600040205080304" pitchFamily="18" charset="-128"/>
                <a:ea typeface="ＭＳ Ｐ明朝" panose="02020600040205080304" pitchFamily="18" charset="-128"/>
              </a:rPr>
              <a:t>）</a:t>
            </a:r>
            <a:endParaRPr lang="en-US" altLang="ja-JP" sz="1200" b="1" dirty="0" smtClean="0">
              <a:latin typeface="ＭＳ Ｐ明朝" panose="02020600040205080304" pitchFamily="18" charset="-128"/>
              <a:ea typeface="ＭＳ Ｐ明朝" panose="02020600040205080304" pitchFamily="18" charset="-128"/>
            </a:endParaRPr>
          </a:p>
          <a:p>
            <a:r>
              <a:rPr lang="en-US" altLang="ja-JP" sz="1200" b="1" dirty="0">
                <a:latin typeface="ＭＳ Ｐ明朝" panose="02020600040205080304" pitchFamily="18" charset="-128"/>
                <a:ea typeface="ＭＳ Ｐ明朝" panose="02020600040205080304" pitchFamily="18" charset="-128"/>
              </a:rPr>
              <a:t>Partition (</a:t>
            </a:r>
            <a:r>
              <a:rPr lang="ja-JP" altLang="en-US" sz="1200" b="1" dirty="0">
                <a:latin typeface="ＭＳ Ｐ明朝" panose="02020600040205080304" pitchFamily="18" charset="-128"/>
                <a:ea typeface="ＭＳ Ｐ明朝" panose="02020600040205080304" pitchFamily="18" charset="-128"/>
              </a:rPr>
              <a:t>カタカナの「パーティション」を「パーテイション」のように読む人が多い。</a:t>
            </a:r>
            <a:r>
              <a:rPr lang="ja-JP" altLang="en-US" sz="1200" b="1" dirty="0" smtClean="0">
                <a:latin typeface="ＭＳ Ｐ明朝" panose="02020600040205080304" pitchFamily="18" charset="-128"/>
                <a:ea typeface="ＭＳ Ｐ明朝" panose="02020600040205080304" pitchFamily="18" charset="-128"/>
              </a:rPr>
              <a:t>）</a:t>
            </a:r>
            <a:endParaRPr lang="en-US" sz="1200" b="1" dirty="0">
              <a:latin typeface="ＭＳ Ｐ明朝" panose="02020600040205080304" pitchFamily="18" charset="-128"/>
              <a:ea typeface="ＭＳ Ｐ明朝" panose="02020600040205080304" pitchFamily="18" charset="-128"/>
            </a:endParaRPr>
          </a:p>
          <a:p>
            <a:r>
              <a:rPr lang="en-US" altLang="ja-JP" sz="1200" b="1" dirty="0">
                <a:latin typeface="ＭＳ Ｐ明朝" panose="02020600040205080304" pitchFamily="18" charset="-128"/>
                <a:ea typeface="ＭＳ Ｐ明朝" panose="02020600040205080304" pitchFamily="18" charset="-128"/>
              </a:rPr>
              <a:t>Squash</a:t>
            </a:r>
            <a:r>
              <a:rPr lang="ja-JP" altLang="en-US" sz="1200" b="1" dirty="0">
                <a:latin typeface="ＭＳ Ｐ明朝" panose="02020600040205080304" pitchFamily="18" charset="-128"/>
                <a:ea typeface="ＭＳ Ｐ明朝" panose="02020600040205080304" pitchFamily="18" charset="-128"/>
              </a:rPr>
              <a:t>（英語か米語の問題はあるが、英国の飲み物はスクウォッシュ。スポーツもそうなのでは</a:t>
            </a:r>
            <a:r>
              <a:rPr lang="en-US" altLang="ja-JP" sz="1200" b="1" dirty="0">
                <a:latin typeface="ＭＳ Ｐ明朝" panose="02020600040205080304" pitchFamily="18" charset="-128"/>
                <a:ea typeface="ＭＳ Ｐ明朝" panose="02020600040205080304" pitchFamily="18" charset="-128"/>
              </a:rPr>
              <a:t>?</a:t>
            </a:r>
            <a:r>
              <a:rPr lang="ja-JP" altLang="en-US" sz="1200" b="1" dirty="0">
                <a:latin typeface="ＭＳ Ｐ明朝" panose="02020600040205080304" pitchFamily="18" charset="-128"/>
                <a:ea typeface="ＭＳ Ｐ明朝" panose="02020600040205080304" pitchFamily="18" charset="-128"/>
              </a:rPr>
              <a:t>（これはスカッシュ協会に聞く必要があるな。</a:t>
            </a:r>
            <a:r>
              <a:rPr lang="en-US" altLang="ja-JP" sz="1200" b="1" dirty="0" smtClean="0">
                <a:latin typeface="ＭＳ Ｐ明朝" panose="02020600040205080304" pitchFamily="18" charset="-128"/>
                <a:ea typeface="ＭＳ Ｐ明朝" panose="02020600040205080304" pitchFamily="18" charset="-128"/>
              </a:rPr>
              <a:t>)</a:t>
            </a:r>
            <a:endParaRPr lang="en-US" altLang="ja-JP" sz="1200" b="1" dirty="0">
              <a:latin typeface="ＭＳ Ｐ明朝" panose="02020600040205080304" pitchFamily="18" charset="-128"/>
              <a:ea typeface="ＭＳ Ｐ明朝" panose="02020600040205080304" pitchFamily="18" charset="-128"/>
            </a:endParaRPr>
          </a:p>
        </p:txBody>
      </p:sp>
      <p:sp>
        <p:nvSpPr>
          <p:cNvPr id="4" name="コンテンツ プレースホルダー 3"/>
          <p:cNvSpPr>
            <a:spLocks noGrp="1"/>
          </p:cNvSpPr>
          <p:nvPr>
            <p:ph sz="half" idx="2"/>
          </p:nvPr>
        </p:nvSpPr>
        <p:spPr>
          <a:xfrm>
            <a:off x="4553711" y="475488"/>
            <a:ext cx="4216577" cy="6126480"/>
          </a:xfrm>
        </p:spPr>
        <p:txBody>
          <a:bodyPr>
            <a:noAutofit/>
          </a:bodyPr>
          <a:lstStyle/>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Diamond (</a:t>
            </a:r>
            <a:r>
              <a:rPr lang="ja-JP" altLang="en-US" sz="1000" b="1" dirty="0" smtClean="0">
                <a:latin typeface="ＭＳ Ｐ明朝" panose="02020600040205080304" pitchFamily="18" charset="-128"/>
                <a:ea typeface="ＭＳ Ｐ明朝" panose="02020600040205080304" pitchFamily="18" charset="-128"/>
              </a:rPr>
              <a:t>何故、ダイヤモンド？日本にはダイアモンドもある。イとアが続くとヤになるという説もあるようだが、呑み込みにくいな。）</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Sticker (</a:t>
            </a:r>
            <a:r>
              <a:rPr lang="ja-JP" altLang="en-US" sz="1000" b="1" dirty="0" smtClean="0">
                <a:latin typeface="ＭＳ Ｐ明朝" panose="02020600040205080304" pitchFamily="18" charset="-128"/>
                <a:ea typeface="ＭＳ Ｐ明朝" panose="02020600040205080304" pitchFamily="18" charset="-128"/>
              </a:rPr>
              <a:t>何故、スティッカーでなく</a:t>
            </a:r>
            <a:r>
              <a:rPr lang="ja-JP" altLang="en-US" sz="1000" b="1" dirty="0" err="1" smtClean="0">
                <a:latin typeface="ＭＳ Ｐ明朝" panose="02020600040205080304" pitchFamily="18" charset="-128"/>
                <a:ea typeface="ＭＳ Ｐ明朝" panose="02020600040205080304" pitchFamily="18" charset="-128"/>
              </a:rPr>
              <a:t>。、</a:t>
            </a:r>
            <a:r>
              <a:rPr lang="ja-JP" altLang="en-US" sz="1000" b="1" dirty="0" smtClean="0">
                <a:latin typeface="ＭＳ Ｐ明朝" panose="02020600040205080304" pitchFamily="18" charset="-128"/>
                <a:ea typeface="ＭＳ Ｐ明朝" panose="02020600040205080304" pitchFamily="18" charset="-128"/>
              </a:rPr>
              <a:t>ステッカーなの</a:t>
            </a:r>
            <a:r>
              <a:rPr lang="en-US" altLang="ja-JP" sz="1000" b="1" dirty="0" smtClean="0">
                <a:latin typeface="ＭＳ Ｐ明朝" panose="02020600040205080304" pitchFamily="18" charset="-128"/>
                <a:ea typeface="ＭＳ Ｐ明朝" panose="02020600040205080304" pitchFamily="18" charset="-128"/>
              </a:rPr>
              <a:t>?</a:t>
            </a:r>
            <a:r>
              <a:rPr lang="ja-JP" altLang="en-US" sz="1000" b="1" dirty="0" smtClean="0">
                <a:latin typeface="ＭＳ Ｐ明朝" panose="02020600040205080304" pitchFamily="18" charset="-128"/>
                <a:ea typeface="ＭＳ Ｐ明朝" panose="02020600040205080304" pitchFamily="18" charset="-128"/>
              </a:rPr>
              <a:t>）</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Wafer (</a:t>
            </a:r>
            <a:r>
              <a:rPr lang="ja-JP" altLang="en-US" sz="1000" b="1" dirty="0" smtClean="0">
                <a:latin typeface="ＭＳ Ｐ明朝" panose="02020600040205080304" pitchFamily="18" charset="-128"/>
                <a:ea typeface="ＭＳ Ｐ明朝" panose="02020600040205080304" pitchFamily="18" charset="-128"/>
              </a:rPr>
              <a:t>誰かが「ウェハー」を発明したようです。</a:t>
            </a:r>
            <a:r>
              <a:rPr lang="en-US" altLang="ja-JP" sz="1000" b="1" dirty="0" smtClean="0">
                <a:latin typeface="ＭＳ Ｐ明朝" panose="02020600040205080304" pitchFamily="18" charset="-128"/>
                <a:ea typeface="ＭＳ Ｐ明朝" panose="02020600040205080304" pitchFamily="18" charset="-128"/>
              </a:rPr>
              <a:t>)</a:t>
            </a: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Simulation</a:t>
            </a:r>
            <a:r>
              <a:rPr lang="ja-JP" altLang="en-US" sz="1000" b="1" dirty="0" smtClean="0">
                <a:latin typeface="ＭＳ Ｐ明朝" panose="02020600040205080304" pitchFamily="18" charset="-128"/>
                <a:ea typeface="ＭＳ Ｐ明朝" panose="02020600040205080304" pitchFamily="18" charset="-128"/>
              </a:rPr>
              <a:t>： シュミレーション？どこかで「ュ」が紛れ込んだようだ。「スィミュレーション」ですよね？？</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Fastener (Chuck </a:t>
            </a:r>
            <a:r>
              <a:rPr lang="ja-JP" altLang="en-US" sz="1000" b="1" dirty="0" smtClean="0">
                <a:latin typeface="ＭＳ Ｐ明朝" panose="02020600040205080304" pitchFamily="18" charset="-128"/>
                <a:ea typeface="ＭＳ Ｐ明朝" panose="02020600040205080304" pitchFamily="18" charset="-128"/>
              </a:rPr>
              <a:t>は商品名。「チャック」は、巾着からの造語、とも言われる。</a:t>
            </a:r>
            <a:r>
              <a:rPr lang="en-US" altLang="ja-JP" sz="1000" b="1" dirty="0" smtClean="0">
                <a:latin typeface="ＭＳ Ｐ明朝" panose="02020600040205080304" pitchFamily="18" charset="-128"/>
                <a:ea typeface="ＭＳ Ｐ明朝" panose="02020600040205080304" pitchFamily="18" charset="-128"/>
              </a:rPr>
              <a:t>Zipper</a:t>
            </a:r>
            <a:r>
              <a:rPr lang="ja-JP" altLang="en-US" sz="1000" b="1" dirty="0" smtClean="0">
                <a:latin typeface="ＭＳ Ｐ明朝" panose="02020600040205080304" pitchFamily="18" charset="-128"/>
                <a:ea typeface="ＭＳ Ｐ明朝" panose="02020600040205080304" pitchFamily="18" charset="-128"/>
              </a:rPr>
              <a:t> は昔は商品名</a:t>
            </a:r>
            <a:r>
              <a:rPr lang="ja-JP" altLang="en-US" sz="1000" b="1" dirty="0" err="1" smtClean="0">
                <a:latin typeface="ＭＳ Ｐ明朝" panose="02020600040205080304" pitchFamily="18" charset="-128"/>
                <a:ea typeface="ＭＳ Ｐ明朝" panose="02020600040205080304" pitchFamily="18" charset="-128"/>
              </a:rPr>
              <a:t>だっみゅれた</a:t>
            </a:r>
            <a:r>
              <a:rPr lang="ja-JP" altLang="en-US" sz="1000" b="1" dirty="0" smtClean="0">
                <a:latin typeface="ＭＳ Ｐ明朝" panose="02020600040205080304" pitchFamily="18" charset="-128"/>
                <a:ea typeface="ＭＳ Ｐ明朝" panose="02020600040205080304" pitchFamily="18" charset="-128"/>
              </a:rPr>
              <a:t>とのことだが、今は自由に使えるが、ジッパーではなく、ズィッパーと発音すべきではないか？なお、</a:t>
            </a:r>
            <a:r>
              <a:rPr lang="en-US" altLang="ja-JP" sz="1000" b="1" dirty="0" smtClean="0">
                <a:latin typeface="ＭＳ Ｐ明朝" panose="02020600040205080304" pitchFamily="18" charset="-128"/>
                <a:ea typeface="ＭＳ Ｐ明朝" panose="02020600040205080304" pitchFamily="18" charset="-128"/>
              </a:rPr>
              <a:t>Chuck</a:t>
            </a:r>
            <a:r>
              <a:rPr lang="ja-JP" altLang="en-US" sz="1000" b="1" dirty="0" smtClean="0">
                <a:latin typeface="ＭＳ Ｐ明朝" panose="02020600040205080304" pitchFamily="18" charset="-128"/>
                <a:ea typeface="ＭＳ Ｐ明朝" panose="02020600040205080304" pitchFamily="18" charset="-128"/>
              </a:rPr>
              <a:t> という装置、言葉もあるので、それは別の話。）</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Virus. </a:t>
            </a:r>
            <a:r>
              <a:rPr lang="ja-JP" altLang="en-US" sz="1000" b="1" dirty="0" smtClean="0">
                <a:latin typeface="ＭＳ Ｐ明朝" panose="02020600040205080304" pitchFamily="18" charset="-128"/>
                <a:ea typeface="ＭＳ Ｐ明朝" panose="02020600040205080304" pitchFamily="18" charset="-128"/>
              </a:rPr>
              <a:t>（「ウィルス」も、「ウイルス」も、誰かが作った日本語らしい。日本にはウイルス学会まである。）</a:t>
            </a:r>
            <a:r>
              <a:rPr lang="en-US" altLang="ja-JP" sz="1000" b="1" i="1" dirty="0" smtClean="0">
                <a:latin typeface="ＭＳ Ｐ明朝" panose="02020600040205080304" pitchFamily="18" charset="-128"/>
                <a:ea typeface="ＭＳ Ｐ明朝" panose="02020600040205080304" pitchFamily="18" charset="-128"/>
              </a:rPr>
              <a:t>&lt;= </a:t>
            </a:r>
            <a:r>
              <a:rPr lang="ja-JP" altLang="en-US" sz="1000" b="1" i="1" dirty="0" smtClean="0">
                <a:latin typeface="ＭＳ Ｐ明朝" panose="02020600040205080304" pitchFamily="18" charset="-128"/>
                <a:ea typeface="ＭＳ Ｐ明朝" panose="02020600040205080304" pitchFamily="18" charset="-128"/>
              </a:rPr>
              <a:t>「ウイルス」は、ラテン語が元との指摘を頂きました。我ながら浅学でした。ただし、ラテン語の発音は、ウィールスだそうですが</a:t>
            </a:r>
            <a:r>
              <a:rPr lang="ja-JP" altLang="en-US" sz="1000" b="1" i="1" dirty="0" err="1" smtClean="0">
                <a:latin typeface="ＭＳ Ｐ明朝" panose="02020600040205080304" pitchFamily="18" charset="-128"/>
                <a:ea typeface="ＭＳ Ｐ明朝" panose="02020600040205080304" pitchFamily="18" charset="-128"/>
              </a:rPr>
              <a:t>。。</a:t>
            </a:r>
            <a:endParaRPr lang="en-US" altLang="ja-JP" sz="1000" b="1" i="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Claim</a:t>
            </a:r>
            <a:r>
              <a:rPr lang="ja-JP" altLang="en-US" sz="1000" b="1" dirty="0" err="1" smtClean="0">
                <a:latin typeface="ＭＳ Ｐ明朝" panose="02020600040205080304" pitchFamily="18" charset="-128"/>
                <a:ea typeface="ＭＳ Ｐ明朝" panose="02020600040205080304" pitchFamily="18" charset="-128"/>
              </a:rPr>
              <a:t>。</a:t>
            </a:r>
            <a:r>
              <a:rPr lang="ja-JP" altLang="en-US" sz="1000" b="1" dirty="0" smtClean="0">
                <a:latin typeface="ＭＳ Ｐ明朝" panose="02020600040205080304" pitchFamily="18" charset="-128"/>
                <a:ea typeface="ＭＳ Ｐ明朝" panose="02020600040205080304" pitchFamily="18" charset="-128"/>
              </a:rPr>
              <a:t> クレームではなく、そもそもは、クレイムのはずでは</a:t>
            </a:r>
            <a:r>
              <a:rPr lang="en-US" altLang="ja-JP" sz="1000" b="1" dirty="0" smtClean="0">
                <a:latin typeface="ＭＳ Ｐ明朝" panose="02020600040205080304" pitchFamily="18" charset="-128"/>
                <a:ea typeface="ＭＳ Ｐ明朝" panose="02020600040205080304" pitchFamily="18" charset="-128"/>
              </a:rPr>
              <a:t>?</a:t>
            </a: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Tour,</a:t>
            </a:r>
            <a:r>
              <a:rPr lang="ja-JP" altLang="en-US" sz="1000" b="1" dirty="0" smtClean="0">
                <a:latin typeface="ＭＳ Ｐ明朝" panose="02020600040205080304" pitchFamily="18" charset="-128"/>
                <a:ea typeface="ＭＳ Ｐ明朝" panose="02020600040205080304" pitchFamily="18" charset="-128"/>
              </a:rPr>
              <a:t> </a:t>
            </a:r>
            <a:r>
              <a:rPr lang="en-US" altLang="ja-JP" sz="1000" b="1" dirty="0" err="1" smtClean="0">
                <a:latin typeface="ＭＳ Ｐ明朝" panose="02020600040205080304" pitchFamily="18" charset="-128"/>
                <a:ea typeface="ＭＳ Ｐ明朝" panose="02020600040205080304" pitchFamily="18" charset="-128"/>
              </a:rPr>
              <a:t>tourisim</a:t>
            </a:r>
            <a:r>
              <a:rPr lang="ja-JP" altLang="en-US" sz="1000" b="1" dirty="0" smtClean="0">
                <a:latin typeface="ＭＳ Ｐ明朝" panose="02020600040205080304" pitchFamily="18" charset="-128"/>
                <a:ea typeface="ＭＳ Ｐ明朝" panose="02020600040205080304" pitchFamily="18" charset="-128"/>
              </a:rPr>
              <a:t>： トゥ という表記が使われることが必要。</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Text</a:t>
            </a:r>
            <a:r>
              <a:rPr lang="ja-JP" altLang="en-US" sz="1000" b="1" dirty="0" err="1" smtClean="0">
                <a:latin typeface="ＭＳ Ｐ明朝" panose="02020600040205080304" pitchFamily="18" charset="-128"/>
                <a:ea typeface="ＭＳ Ｐ明朝" panose="02020600040205080304" pitchFamily="18" charset="-128"/>
              </a:rPr>
              <a:t>。</a:t>
            </a:r>
            <a:r>
              <a:rPr lang="ja-JP" altLang="en-US" sz="1000" b="1" dirty="0" smtClean="0">
                <a:latin typeface="ＭＳ Ｐ明朝" panose="02020600040205080304" pitchFamily="18" charset="-128"/>
                <a:ea typeface="ＭＳ Ｐ明朝" panose="02020600040205080304" pitchFamily="18" charset="-128"/>
              </a:rPr>
              <a:t>本来は、テクストですね。</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Sustainable: </a:t>
            </a:r>
            <a:r>
              <a:rPr lang="ja-JP" altLang="en-US" sz="1000" b="1" dirty="0" smtClean="0">
                <a:latin typeface="ＭＳ Ｐ明朝" panose="02020600040205080304" pitchFamily="18" charset="-128"/>
                <a:ea typeface="ＭＳ Ｐ明朝" panose="02020600040205080304" pitchFamily="18" charset="-128"/>
              </a:rPr>
              <a:t>サステナブルではなく、サステイナブル。</a:t>
            </a:r>
            <a:r>
              <a:rPr lang="en-US" altLang="ja-JP" sz="1000" b="1" dirty="0" smtClean="0">
                <a:latin typeface="ＭＳ Ｐ明朝" panose="02020600040205080304" pitchFamily="18" charset="-128"/>
                <a:ea typeface="ＭＳ Ｐ明朝" panose="02020600040205080304" pitchFamily="18" charset="-128"/>
              </a:rPr>
              <a:t>Sustainability </a:t>
            </a:r>
            <a:r>
              <a:rPr lang="ja-JP" altLang="en-US" sz="1000" b="1" dirty="0" smtClean="0">
                <a:latin typeface="ＭＳ Ｐ明朝" panose="02020600040205080304" pitchFamily="18" charset="-128"/>
                <a:ea typeface="ＭＳ Ｐ明朝" panose="02020600040205080304" pitchFamily="18" charset="-128"/>
              </a:rPr>
              <a:t>も勿論、サステイナビリティ。なぜか イ を省く人が多い。役所まで</a:t>
            </a:r>
            <a:r>
              <a:rPr lang="ja-JP" altLang="en-US" sz="1000" b="1" dirty="0" err="1" smtClean="0">
                <a:latin typeface="ＭＳ Ｐ明朝" panose="02020600040205080304" pitchFamily="18" charset="-128"/>
                <a:ea typeface="ＭＳ Ｐ明朝" panose="02020600040205080304" pitchFamily="18" charset="-128"/>
              </a:rPr>
              <a:t>、、、</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Food</a:t>
            </a:r>
            <a:r>
              <a:rPr lang="ja-JP" altLang="en-US" sz="1000" b="1" dirty="0" smtClean="0">
                <a:latin typeface="ＭＳ Ｐ明朝" panose="02020600040205080304" pitchFamily="18" charset="-128"/>
                <a:ea typeface="ＭＳ Ｐ明朝" panose="02020600040205080304" pitchFamily="18" charset="-128"/>
              </a:rPr>
              <a:t> </a:t>
            </a:r>
            <a:r>
              <a:rPr lang="en-US" altLang="ja-JP" sz="1000" b="1" dirty="0" smtClean="0">
                <a:latin typeface="ＭＳ Ｐ明朝" panose="02020600040205080304" pitchFamily="18" charset="-128"/>
                <a:ea typeface="ＭＳ Ｐ明朝" panose="02020600040205080304" pitchFamily="18" charset="-128"/>
              </a:rPr>
              <a:t>loss and waste: </a:t>
            </a:r>
            <a:r>
              <a:rPr lang="ja-JP" altLang="en-US" sz="1000" b="1" dirty="0" smtClean="0">
                <a:latin typeface="ＭＳ Ｐ明朝" panose="02020600040205080304" pitchFamily="18" charset="-128"/>
                <a:ea typeface="ＭＳ Ｐ明朝" panose="02020600040205080304" pitchFamily="18" charset="-128"/>
              </a:rPr>
              <a:t>日本では、何でも「フッドロス」？</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Waist </a:t>
            </a:r>
            <a:r>
              <a:rPr lang="ja-JP" altLang="en-US" sz="1000" b="1" dirty="0" smtClean="0">
                <a:latin typeface="ＭＳ Ｐ明朝" panose="02020600040205080304" pitchFamily="18" charset="-128"/>
                <a:ea typeface="ＭＳ Ｐ明朝" panose="02020600040205080304" pitchFamily="18" charset="-128"/>
              </a:rPr>
              <a:t>も </a:t>
            </a:r>
            <a:r>
              <a:rPr lang="en-US" altLang="ja-JP" sz="1000" b="1" dirty="0" smtClean="0">
                <a:latin typeface="ＭＳ Ｐ明朝" panose="02020600040205080304" pitchFamily="18" charset="-128"/>
                <a:ea typeface="ＭＳ Ｐ明朝" panose="02020600040205080304" pitchFamily="18" charset="-128"/>
              </a:rPr>
              <a:t>Waste</a:t>
            </a:r>
            <a:r>
              <a:rPr lang="ja-JP" altLang="en-US" sz="1000" b="1" dirty="0" smtClean="0">
                <a:latin typeface="ＭＳ Ｐ明朝" panose="02020600040205080304" pitchFamily="18" charset="-128"/>
                <a:ea typeface="ＭＳ Ｐ明朝" panose="02020600040205080304" pitchFamily="18" charset="-128"/>
              </a:rPr>
              <a:t> も、ウェイストで、ウェストではありません。</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Homepage</a:t>
            </a:r>
            <a:r>
              <a:rPr lang="ja-JP" altLang="en-US" sz="1000" b="1" dirty="0" smtClean="0">
                <a:latin typeface="ＭＳ Ｐ明朝" panose="02020600040205080304" pitchFamily="18" charset="-128"/>
                <a:ea typeface="ＭＳ Ｐ明朝" panose="02020600040205080304" pitchFamily="18" charset="-128"/>
              </a:rPr>
              <a:t> も、本来は ホウムペイジ ですね。</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ja-JP" altLang="en-US" sz="1000" b="1" dirty="0" smtClean="0">
                <a:latin typeface="ＭＳ Ｐ明朝" panose="02020600040205080304" pitchFamily="18" charset="-128"/>
                <a:ea typeface="ＭＳ Ｐ明朝" panose="02020600040205080304" pitchFamily="18" charset="-128"/>
              </a:rPr>
              <a:t>電子レンジは、日本語です。</a:t>
            </a:r>
            <a:r>
              <a:rPr lang="en-US" altLang="ja-JP" sz="1000" b="1" dirty="0" smtClean="0">
                <a:latin typeface="ＭＳ Ｐ明朝" panose="02020600040205080304" pitchFamily="18" charset="-128"/>
                <a:ea typeface="ＭＳ Ｐ明朝" panose="02020600040205080304" pitchFamily="18" charset="-128"/>
              </a:rPr>
              <a:t>Microwave </a:t>
            </a:r>
            <a:r>
              <a:rPr lang="ja-JP" altLang="en-US" sz="1000" b="1" dirty="0" smtClean="0">
                <a:latin typeface="ＭＳ Ｐ明朝" panose="02020600040205080304" pitchFamily="18" charset="-128"/>
                <a:ea typeface="ＭＳ Ｐ明朝" panose="02020600040205080304" pitchFamily="18" charset="-128"/>
              </a:rPr>
              <a:t>ですよ</a:t>
            </a:r>
            <a:r>
              <a:rPr lang="ja-JP" altLang="en-US" sz="1000" b="1" dirty="0" err="1" smtClean="0">
                <a:latin typeface="ＭＳ Ｐ明朝" panose="02020600040205080304" pitchFamily="18" charset="-128"/>
                <a:ea typeface="ＭＳ Ｐ明朝" panose="02020600040205080304" pitchFamily="18" charset="-128"/>
              </a:rPr>
              <a:t>。。</a:t>
            </a:r>
            <a:r>
              <a:rPr lang="ja-JP" altLang="en-US" sz="1000" b="1" dirty="0" smtClean="0">
                <a:latin typeface="ＭＳ Ｐ明朝" panose="02020600040205080304" pitchFamily="18" charset="-128"/>
                <a:ea typeface="ＭＳ Ｐ明朝" panose="02020600040205080304" pitchFamily="18" charset="-128"/>
              </a:rPr>
              <a:t>オーブンレンジも</a:t>
            </a:r>
            <a:r>
              <a:rPr lang="ja-JP" altLang="en-US" sz="1000" b="1" dirty="0" err="1" smtClean="0">
                <a:latin typeface="ＭＳ Ｐ明朝" panose="02020600040205080304" pitchFamily="18" charset="-128"/>
                <a:ea typeface="ＭＳ Ｐ明朝" panose="02020600040205080304" pitchFamily="18" charset="-128"/>
              </a:rPr>
              <a:t>。。</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en-US" altLang="ja-JP" sz="1000" b="1" dirty="0" smtClean="0">
                <a:latin typeface="ＭＳ Ｐ明朝" panose="02020600040205080304" pitchFamily="18" charset="-128"/>
                <a:ea typeface="ＭＳ Ｐ明朝" panose="02020600040205080304" pitchFamily="18" charset="-128"/>
              </a:rPr>
              <a:t>Maintenance: </a:t>
            </a:r>
            <a:r>
              <a:rPr lang="ja-JP" altLang="en-US" sz="1000" b="1" dirty="0" smtClean="0">
                <a:latin typeface="ＭＳ Ｐ明朝" panose="02020600040205080304" pitchFamily="18" charset="-128"/>
                <a:ea typeface="ＭＳ Ｐ明朝" panose="02020600040205080304" pitchFamily="18" charset="-128"/>
              </a:rPr>
              <a:t>何故、メンテとかメンテナンスなの？イ はどこに行ったの？</a:t>
            </a:r>
            <a:endParaRPr lang="en-US" altLang="ja-JP" sz="1000" b="1" dirty="0" smtClean="0">
              <a:latin typeface="ＭＳ Ｐ明朝" panose="02020600040205080304" pitchFamily="18" charset="-128"/>
              <a:ea typeface="ＭＳ Ｐ明朝" panose="02020600040205080304" pitchFamily="18" charset="-128"/>
            </a:endParaRPr>
          </a:p>
          <a:p>
            <a:pPr>
              <a:lnSpc>
                <a:spcPts val="1320"/>
              </a:lnSpc>
              <a:spcBef>
                <a:spcPts val="0"/>
              </a:spcBef>
              <a:spcAft>
                <a:spcPts val="600"/>
              </a:spcAft>
            </a:pPr>
            <a:r>
              <a:rPr lang="ja-JP" altLang="en-US" sz="1000" b="1" dirty="0" smtClean="0">
                <a:latin typeface="ＭＳ Ｐ明朝" panose="02020600040205080304" pitchFamily="18" charset="-128"/>
                <a:ea typeface="ＭＳ Ｐ明朝" panose="02020600040205080304" pitchFamily="18" charset="-128"/>
              </a:rPr>
              <a:t>ウィック とは？ </a:t>
            </a:r>
            <a:r>
              <a:rPr lang="en-US" altLang="ja-JP" sz="1000" b="1" dirty="0" smtClean="0">
                <a:latin typeface="ＭＳ Ｐ明朝" panose="02020600040205080304" pitchFamily="18" charset="-128"/>
                <a:ea typeface="ＭＳ Ｐ明朝" panose="02020600040205080304" pitchFamily="18" charset="-128"/>
              </a:rPr>
              <a:t>Wig </a:t>
            </a:r>
            <a:r>
              <a:rPr lang="ja-JP" altLang="en-US" sz="1000" b="1" dirty="0" smtClean="0">
                <a:latin typeface="ＭＳ Ｐ明朝" panose="02020600040205080304" pitchFamily="18" charset="-128"/>
                <a:ea typeface="ＭＳ Ｐ明朝" panose="02020600040205080304" pitchFamily="18" charset="-128"/>
              </a:rPr>
              <a:t>のことか？</a:t>
            </a:r>
            <a:endParaRPr lang="en-US" altLang="ja-JP" sz="1000" b="1" dirty="0" smtClean="0">
              <a:latin typeface="ＭＳ Ｐ明朝" panose="02020600040205080304" pitchFamily="18" charset="-128"/>
              <a:ea typeface="ＭＳ Ｐ明朝" panose="02020600040205080304" pitchFamily="18" charset="-128"/>
            </a:endParaRPr>
          </a:p>
          <a:p>
            <a:pPr marL="0" indent="0">
              <a:lnSpc>
                <a:spcPts val="1320"/>
              </a:lnSpc>
              <a:spcBef>
                <a:spcPts val="0"/>
              </a:spcBef>
              <a:spcAft>
                <a:spcPts val="600"/>
              </a:spcAft>
              <a:buNone/>
            </a:pPr>
            <a:endParaRPr lang="en-US" sz="700" dirty="0" smtClean="0">
              <a:latin typeface="ＭＳ Ｐ明朝" panose="02020600040205080304" pitchFamily="18" charset="-128"/>
              <a:ea typeface="ＭＳ Ｐ明朝" panose="02020600040205080304" pitchFamily="18" charset="-128"/>
            </a:endParaRPr>
          </a:p>
          <a:p>
            <a:pPr marL="0" indent="0">
              <a:lnSpc>
                <a:spcPts val="1320"/>
              </a:lnSpc>
              <a:spcBef>
                <a:spcPts val="0"/>
              </a:spcBef>
              <a:spcAft>
                <a:spcPts val="600"/>
              </a:spcAft>
              <a:buNone/>
            </a:pPr>
            <a:r>
              <a:rPr lang="ja-JP" altLang="en-US" sz="1000" b="1" dirty="0" smtClean="0">
                <a:solidFill>
                  <a:srgbClr val="FF0000"/>
                </a:solidFill>
                <a:latin typeface="ＭＳ Ｐ明朝" panose="02020600040205080304" pitchFamily="18" charset="-128"/>
                <a:ea typeface="ＭＳ Ｐ明朝" panose="02020600040205080304" pitchFamily="18" charset="-128"/>
              </a:rPr>
              <a:t>馬鹿さ加減を笑っているだけではいられない。文科省ばかりでなく、報道機関の責任も重大なのでは</a:t>
            </a:r>
            <a:r>
              <a:rPr lang="en-US" altLang="ja-JP" sz="1000" b="1" dirty="0" smtClean="0">
                <a:solidFill>
                  <a:srgbClr val="FF0000"/>
                </a:solidFill>
                <a:latin typeface="ＭＳ Ｐ明朝" panose="02020600040205080304" pitchFamily="18" charset="-128"/>
                <a:ea typeface="ＭＳ Ｐ明朝" panose="02020600040205080304" pitchFamily="18" charset="-128"/>
              </a:rPr>
              <a:t>?</a:t>
            </a:r>
            <a:endParaRPr lang="en-US" sz="1000" b="1" dirty="0" smtClean="0">
              <a:solidFill>
                <a:srgbClr val="FF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131050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発音</a:t>
            </a:r>
            <a:r>
              <a:rPr lang="ja-JP" altLang="en-US" dirty="0"/>
              <a:t>表記</a:t>
            </a:r>
            <a:r>
              <a:rPr lang="ja-JP" altLang="en-US" dirty="0" smtClean="0"/>
              <a:t>の問題</a:t>
            </a:r>
            <a:r>
              <a:rPr lang="en-US" altLang="ja-JP" dirty="0" smtClean="0"/>
              <a:t/>
            </a:r>
            <a:br>
              <a:rPr lang="en-US" altLang="ja-JP" dirty="0" smtClean="0"/>
            </a:br>
            <a:r>
              <a:rPr lang="en-US" altLang="ja-JP" sz="3100" dirty="0" smtClean="0"/>
              <a:t>-</a:t>
            </a:r>
            <a:r>
              <a:rPr lang="ja-JP" altLang="en-US" sz="3100" dirty="0" smtClean="0"/>
              <a:t> 日本語による発音の表記が不適切なため問題が</a:t>
            </a:r>
            <a:r>
              <a:rPr lang="ja-JP" altLang="en-US" sz="3100" dirty="0"/>
              <a:t>起</a:t>
            </a:r>
            <a:r>
              <a:rPr lang="ja-JP" altLang="en-US" sz="3100" dirty="0" smtClean="0"/>
              <a:t>こっている</a:t>
            </a:r>
            <a:r>
              <a:rPr lang="ja-JP" altLang="en-US" sz="3100" dirty="0"/>
              <a:t>例</a:t>
            </a:r>
            <a:r>
              <a:rPr lang="ja-JP" altLang="en-US" sz="3100" dirty="0" smtClean="0"/>
              <a:t>。</a:t>
            </a:r>
            <a:endParaRPr lang="en-GB" sz="3100" dirty="0"/>
          </a:p>
        </p:txBody>
      </p:sp>
      <p:sp>
        <p:nvSpPr>
          <p:cNvPr id="3" name="コンテンツ プレースホルダー 2"/>
          <p:cNvSpPr>
            <a:spLocks noGrp="1"/>
          </p:cNvSpPr>
          <p:nvPr>
            <p:ph sz="half" idx="1"/>
          </p:nvPr>
        </p:nvSpPr>
        <p:spPr/>
        <p:txBody>
          <a:bodyPr>
            <a:normAutofit fontScale="70000" lnSpcReduction="20000"/>
          </a:bodyPr>
          <a:lstStyle/>
          <a:p>
            <a:pPr>
              <a:lnSpc>
                <a:spcPct val="120000"/>
              </a:lnSpc>
            </a:pPr>
            <a:r>
              <a:rPr lang="en-US" altLang="ja-JP" dirty="0" smtClean="0"/>
              <a:t>Si:</a:t>
            </a:r>
            <a:r>
              <a:rPr lang="ja-JP" altLang="en-US" dirty="0" smtClean="0"/>
              <a:t> 「シ」ではなく、「スィ」と書くべきもの。たとえば、</a:t>
            </a:r>
            <a:r>
              <a:rPr lang="en-US" altLang="ja-JP" dirty="0" smtClean="0"/>
              <a:t>Sit.</a:t>
            </a:r>
            <a:r>
              <a:rPr lang="ja-JP" altLang="en-US" dirty="0" smtClean="0"/>
              <a:t> これを「シット」と発音すれば、</a:t>
            </a:r>
            <a:r>
              <a:rPr lang="en-US" altLang="ja-JP" dirty="0" smtClean="0"/>
              <a:t>Shit </a:t>
            </a:r>
            <a:r>
              <a:rPr lang="ja-JP" altLang="en-US" dirty="0" err="1" smtClean="0"/>
              <a:t>と誤</a:t>
            </a:r>
            <a:r>
              <a:rPr lang="ja-JP" altLang="en-US" dirty="0" smtClean="0"/>
              <a:t>解される。</a:t>
            </a:r>
            <a:endParaRPr lang="en-US" altLang="ja-JP" dirty="0" smtClean="0"/>
          </a:p>
          <a:p>
            <a:pPr>
              <a:lnSpc>
                <a:spcPct val="120000"/>
              </a:lnSpc>
            </a:pPr>
            <a:r>
              <a:rPr lang="ja-JP" altLang="en-US" dirty="0" smtClean="0"/>
              <a:t>「スイ」と書くべきものは、たとえば、</a:t>
            </a:r>
            <a:r>
              <a:rPr lang="en-US" altLang="ja-JP" dirty="0" smtClean="0"/>
              <a:t>Swim</a:t>
            </a:r>
            <a:r>
              <a:rPr lang="ja-JP" altLang="en-US" dirty="0" err="1" smtClean="0"/>
              <a:t>。</a:t>
            </a:r>
            <a:r>
              <a:rPr lang="ja-JP" altLang="en-US" dirty="0" smtClean="0"/>
              <a:t>「スゥィム」と書けば、さらに良いかもしれない。</a:t>
            </a:r>
            <a:endParaRPr lang="en-US" altLang="ja-JP" dirty="0" smtClean="0"/>
          </a:p>
          <a:p>
            <a:pPr>
              <a:lnSpc>
                <a:spcPct val="120000"/>
              </a:lnSpc>
            </a:pPr>
            <a:r>
              <a:rPr lang="en-US" altLang="ja-JP" dirty="0" smtClean="0"/>
              <a:t>Sweet(s)</a:t>
            </a:r>
            <a:r>
              <a:rPr lang="ja-JP" altLang="en-US" dirty="0"/>
              <a:t> </a:t>
            </a:r>
            <a:r>
              <a:rPr lang="ja-JP" altLang="en-US" dirty="0" smtClean="0"/>
              <a:t>は、「スゥィーツ」で問題なさそうだが、「スィーツ」でも誤解はなさそう。</a:t>
            </a:r>
            <a:endParaRPr lang="en-US" altLang="ja-JP" dirty="0" smtClean="0"/>
          </a:p>
          <a:p>
            <a:pPr>
              <a:lnSpc>
                <a:spcPct val="120000"/>
              </a:lnSpc>
            </a:pPr>
            <a:r>
              <a:rPr lang="en-US" altLang="ja-JP" dirty="0" smtClean="0"/>
              <a:t>Tea</a:t>
            </a:r>
            <a:r>
              <a:rPr lang="ja-JP" altLang="en-US" dirty="0" smtClean="0"/>
              <a:t> や </a:t>
            </a:r>
            <a:r>
              <a:rPr lang="en-US" altLang="ja-JP" dirty="0" smtClean="0"/>
              <a:t>Tee</a:t>
            </a:r>
            <a:r>
              <a:rPr lang="ja-JP" altLang="en-US" dirty="0" smtClean="0"/>
              <a:t> は、「ティー」で定着している。</a:t>
            </a:r>
            <a:endParaRPr lang="en-GB" dirty="0"/>
          </a:p>
        </p:txBody>
      </p:sp>
      <p:sp>
        <p:nvSpPr>
          <p:cNvPr id="4" name="コンテンツ プレースホルダー 3"/>
          <p:cNvSpPr>
            <a:spLocks noGrp="1"/>
          </p:cNvSpPr>
          <p:nvPr>
            <p:ph sz="half" idx="2"/>
          </p:nvPr>
        </p:nvSpPr>
        <p:spPr/>
        <p:txBody>
          <a:bodyPr>
            <a:normAutofit fontScale="70000" lnSpcReduction="20000"/>
          </a:bodyPr>
          <a:lstStyle/>
          <a:p>
            <a:pPr>
              <a:lnSpc>
                <a:spcPct val="120000"/>
              </a:lnSpc>
            </a:pPr>
            <a:r>
              <a:rPr lang="en-US" altLang="ja-JP" dirty="0" smtClean="0"/>
              <a:t>T</a:t>
            </a:r>
            <a:r>
              <a:rPr lang="ja-JP" altLang="en-US" dirty="0" smtClean="0"/>
              <a:t> 関係では、「トゥ」が問題なく使われ、発音されている。</a:t>
            </a:r>
            <a:endParaRPr lang="en-US" altLang="ja-JP" dirty="0" smtClean="0"/>
          </a:p>
          <a:p>
            <a:pPr>
              <a:lnSpc>
                <a:spcPct val="120000"/>
              </a:lnSpc>
            </a:pPr>
            <a:r>
              <a:rPr lang="en-US" altLang="ja-JP" dirty="0" smtClean="0"/>
              <a:t>V</a:t>
            </a:r>
            <a:r>
              <a:rPr lang="ja-JP" altLang="en-US" dirty="0"/>
              <a:t>発音</a:t>
            </a:r>
            <a:r>
              <a:rPr lang="ja-JP" altLang="en-US" dirty="0" smtClean="0"/>
              <a:t>は、ヴァ、ヴィ、ヴ、ヴェ、ヴォを使えばよさそう。</a:t>
            </a:r>
            <a:endParaRPr lang="en-US" altLang="ja-JP" dirty="0" smtClean="0"/>
          </a:p>
          <a:p>
            <a:pPr>
              <a:lnSpc>
                <a:spcPct val="120000"/>
              </a:lnSpc>
            </a:pPr>
            <a:r>
              <a:rPr lang="en-US" altLang="ja-JP" dirty="0" err="1" smtClean="0"/>
              <a:t>Th</a:t>
            </a:r>
            <a:r>
              <a:rPr lang="ja-JP" altLang="en-US" dirty="0" smtClean="0"/>
              <a:t> は、日本語にはないが、</a:t>
            </a:r>
            <a:r>
              <a:rPr lang="en-US" altLang="ja-JP" dirty="0" smtClean="0"/>
              <a:t>D</a:t>
            </a:r>
            <a:r>
              <a:rPr lang="ja-JP" altLang="en-US" dirty="0" smtClean="0"/>
              <a:t> または、</a:t>
            </a:r>
            <a:r>
              <a:rPr lang="en-US" altLang="ja-JP" dirty="0" smtClean="0"/>
              <a:t>S</a:t>
            </a:r>
            <a:r>
              <a:rPr lang="ja-JP" altLang="en-US" dirty="0" smtClean="0"/>
              <a:t> の発音でごまかしても、脈絡が明らかなら、誤解は少ないことを期待できる。</a:t>
            </a:r>
            <a:endParaRPr lang="en-US" altLang="ja-JP" dirty="0" smtClean="0"/>
          </a:p>
          <a:p>
            <a:pPr>
              <a:lnSpc>
                <a:spcPct val="120000"/>
              </a:lnSpc>
            </a:pPr>
            <a:r>
              <a:rPr lang="en-US" altLang="ja-JP" dirty="0" smtClean="0"/>
              <a:t>R</a:t>
            </a:r>
            <a:r>
              <a:rPr lang="ja-JP" altLang="en-US" dirty="0" smtClean="0"/>
              <a:t> と </a:t>
            </a:r>
            <a:r>
              <a:rPr lang="en-US" altLang="ja-JP" dirty="0" smtClean="0"/>
              <a:t>L</a:t>
            </a:r>
            <a:r>
              <a:rPr lang="ja-JP" altLang="en-US" dirty="0" smtClean="0"/>
              <a:t>を区別して記述する手段はないので、どこかで作ってもらいたいもの。</a:t>
            </a:r>
            <a:endParaRPr lang="en-GB" dirty="0"/>
          </a:p>
        </p:txBody>
      </p:sp>
    </p:spTree>
    <p:extLst>
      <p:ext uri="{BB962C8B-B14F-4D97-AF65-F5344CB8AC3E}">
        <p14:creationId xmlns:p14="http://schemas.microsoft.com/office/powerpoint/2010/main" val="575958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アクセント、促音、長音等の問題</a:t>
            </a:r>
            <a:endParaRPr lang="en-GB" sz="3100" dirty="0"/>
          </a:p>
        </p:txBody>
      </p:sp>
      <p:sp>
        <p:nvSpPr>
          <p:cNvPr id="3" name="コンテンツ プレースホルダー 2"/>
          <p:cNvSpPr>
            <a:spLocks noGrp="1"/>
          </p:cNvSpPr>
          <p:nvPr>
            <p:ph sz="half" idx="1"/>
          </p:nvPr>
        </p:nvSpPr>
        <p:spPr/>
        <p:txBody>
          <a:bodyPr>
            <a:normAutofit/>
          </a:bodyPr>
          <a:lstStyle/>
          <a:p>
            <a:pPr>
              <a:lnSpc>
                <a:spcPct val="120000"/>
              </a:lnSpc>
            </a:pPr>
            <a:r>
              <a:rPr lang="en-US" altLang="ja-JP" dirty="0" err="1" smtClean="0"/>
              <a:t>Normad</a:t>
            </a:r>
            <a:r>
              <a:rPr lang="en-US" altLang="ja-JP" dirty="0" smtClean="0"/>
              <a:t> Land</a:t>
            </a:r>
            <a:r>
              <a:rPr lang="ja-JP" altLang="en-US" dirty="0" smtClean="0"/>
              <a:t> （遊牧民は、ノマドではありませんよね。）</a:t>
            </a:r>
            <a:endParaRPr lang="en-GB" dirty="0"/>
          </a:p>
        </p:txBody>
      </p:sp>
      <p:sp>
        <p:nvSpPr>
          <p:cNvPr id="4" name="コンテンツ プレースホルダー 3"/>
          <p:cNvSpPr>
            <a:spLocks noGrp="1"/>
          </p:cNvSpPr>
          <p:nvPr>
            <p:ph sz="half" idx="2"/>
          </p:nvPr>
        </p:nvSpPr>
        <p:spPr/>
        <p:txBody>
          <a:bodyPr>
            <a:normAutofit/>
          </a:bodyPr>
          <a:lstStyle/>
          <a:p>
            <a:pPr>
              <a:lnSpc>
                <a:spcPct val="120000"/>
              </a:lnSpc>
            </a:pPr>
            <a:endParaRPr lang="en-GB" dirty="0"/>
          </a:p>
        </p:txBody>
      </p:sp>
    </p:spTree>
    <p:extLst>
      <p:ext uri="{BB962C8B-B14F-4D97-AF65-F5344CB8AC3E}">
        <p14:creationId xmlns:p14="http://schemas.microsoft.com/office/powerpoint/2010/main" val="23985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b="1" dirty="0" smtClean="0">
                <a:solidFill>
                  <a:schemeClr val="accent1">
                    <a:lumMod val="75000"/>
                  </a:schemeClr>
                </a:solidFill>
              </a:rPr>
              <a:t>このあたりは、もはや英語と日本語の境がはっきりしなくなっている。</a:t>
            </a:r>
            <a:endParaRPr lang="en-GB" sz="2800" b="1" dirty="0">
              <a:solidFill>
                <a:schemeClr val="accent1">
                  <a:lumMod val="75000"/>
                </a:schemeClr>
              </a:solidFill>
            </a:endParaRPr>
          </a:p>
        </p:txBody>
      </p:sp>
      <p:sp>
        <p:nvSpPr>
          <p:cNvPr id="3" name="コンテンツ プレースホルダー 2"/>
          <p:cNvSpPr>
            <a:spLocks noGrp="1"/>
          </p:cNvSpPr>
          <p:nvPr>
            <p:ph sz="half" idx="1"/>
          </p:nvPr>
        </p:nvSpPr>
        <p:spPr>
          <a:xfrm>
            <a:off x="628650" y="1630017"/>
            <a:ext cx="3886200" cy="4546946"/>
          </a:xfrm>
        </p:spPr>
        <p:txBody>
          <a:bodyPr>
            <a:normAutofit/>
          </a:bodyPr>
          <a:lstStyle/>
          <a:p>
            <a:r>
              <a:rPr lang="en-US" sz="2000" dirty="0" smtClean="0"/>
              <a:t>Sweater: </a:t>
            </a:r>
            <a:r>
              <a:rPr lang="ja-JP" altLang="en-US" sz="2000" dirty="0" smtClean="0"/>
              <a:t>日本では、セーター</a:t>
            </a:r>
            <a:endParaRPr lang="en-US" altLang="ja-JP" sz="2000" dirty="0" smtClean="0"/>
          </a:p>
          <a:p>
            <a:r>
              <a:rPr lang="en-US" altLang="ja-JP" sz="2000" b="1" dirty="0">
                <a:latin typeface="ＭＳ Ｐ明朝" panose="02020600040205080304" pitchFamily="18" charset="-128"/>
                <a:ea typeface="ＭＳ Ｐ明朝" panose="02020600040205080304" pitchFamily="18" charset="-128"/>
              </a:rPr>
              <a:t>Homepage</a:t>
            </a:r>
            <a:r>
              <a:rPr lang="ja-JP" altLang="en-US" sz="2000" b="1" dirty="0">
                <a:latin typeface="ＭＳ Ｐ明朝" panose="02020600040205080304" pitchFamily="18" charset="-128"/>
                <a:ea typeface="ＭＳ Ｐ明朝" panose="02020600040205080304" pitchFamily="18" charset="-128"/>
              </a:rPr>
              <a:t> も、本来は ホウムペイジ ですね</a:t>
            </a:r>
            <a:r>
              <a:rPr lang="ja-JP" altLang="en-US" sz="2000" b="1" dirty="0" smtClean="0">
                <a:latin typeface="ＭＳ Ｐ明朝" panose="02020600040205080304" pitchFamily="18" charset="-128"/>
                <a:ea typeface="ＭＳ Ｐ明朝" panose="02020600040205080304" pitchFamily="18" charset="-128"/>
              </a:rPr>
              <a:t>。</a:t>
            </a:r>
            <a:r>
              <a:rPr lang="en-US" altLang="ja-JP" sz="2000" b="1" dirty="0" smtClean="0">
                <a:latin typeface="ＭＳ Ｐ明朝" panose="02020600040205080304" pitchFamily="18" charset="-128"/>
                <a:ea typeface="ＭＳ Ｐ明朝" panose="02020600040205080304" pitchFamily="18" charset="-128"/>
              </a:rPr>
              <a:t>Page </a:t>
            </a:r>
            <a:r>
              <a:rPr lang="ja-JP" altLang="en-US" sz="2000" b="1" dirty="0" smtClean="0">
                <a:latin typeface="ＭＳ Ｐ明朝" panose="02020600040205080304" pitchFamily="18" charset="-128"/>
                <a:ea typeface="ＭＳ Ｐ明朝" panose="02020600040205080304" pitchFamily="18" charset="-128"/>
              </a:rPr>
              <a:t>も同様。</a:t>
            </a:r>
            <a:r>
              <a:rPr lang="en-US" altLang="ja-JP" sz="2000" b="1" dirty="0" smtClean="0">
                <a:latin typeface="ＭＳ Ｐ明朝" panose="02020600040205080304" pitchFamily="18" charset="-128"/>
                <a:ea typeface="ＭＳ Ｐ明朝" panose="02020600040205080304" pitchFamily="18" charset="-128"/>
              </a:rPr>
              <a:t>(</a:t>
            </a:r>
            <a:r>
              <a:rPr lang="ja-JP" altLang="en-US" sz="2000" b="1" dirty="0" smtClean="0">
                <a:latin typeface="ＭＳ Ｐ明朝" panose="02020600040205080304" pitchFamily="18" charset="-128"/>
                <a:ea typeface="ＭＳ Ｐ明朝" panose="02020600040205080304" pitchFamily="18" charset="-128"/>
              </a:rPr>
              <a:t>再掲</a:t>
            </a:r>
            <a:r>
              <a:rPr lang="en-US" altLang="ja-JP" sz="2000" b="1" dirty="0" smtClean="0">
                <a:latin typeface="ＭＳ Ｐ明朝" panose="02020600040205080304" pitchFamily="18" charset="-128"/>
                <a:ea typeface="ＭＳ Ｐ明朝" panose="02020600040205080304" pitchFamily="18" charset="-128"/>
              </a:rPr>
              <a:t>)</a:t>
            </a:r>
            <a:endParaRPr lang="en-US" altLang="ja-JP" sz="2000" b="1" dirty="0">
              <a:latin typeface="ＭＳ Ｐ明朝" panose="02020600040205080304" pitchFamily="18" charset="-128"/>
              <a:ea typeface="ＭＳ Ｐ明朝" panose="02020600040205080304" pitchFamily="18" charset="-128"/>
            </a:endParaRPr>
          </a:p>
          <a:p>
            <a:endParaRPr lang="en-GB" sz="2000" dirty="0"/>
          </a:p>
        </p:txBody>
      </p:sp>
      <p:sp>
        <p:nvSpPr>
          <p:cNvPr id="4" name="コンテンツ プレースホルダー 3"/>
          <p:cNvSpPr>
            <a:spLocks noGrp="1"/>
          </p:cNvSpPr>
          <p:nvPr>
            <p:ph sz="half" idx="2"/>
          </p:nvPr>
        </p:nvSpPr>
        <p:spPr>
          <a:xfrm>
            <a:off x="4629150" y="1690689"/>
            <a:ext cx="3886200" cy="4486274"/>
          </a:xfrm>
        </p:spPr>
        <p:txBody>
          <a:bodyPr/>
          <a:lstStyle/>
          <a:p>
            <a:pPr marL="0" indent="0">
              <a:buNone/>
            </a:pPr>
            <a:r>
              <a:rPr lang="ja-JP" altLang="en-US" dirty="0" smtClean="0"/>
              <a:t>「ドンタク」は、オランダ語の「</a:t>
            </a:r>
            <a:r>
              <a:rPr lang="en-US" altLang="ja-JP" dirty="0" smtClean="0"/>
              <a:t>Sontag</a:t>
            </a:r>
            <a:r>
              <a:rPr lang="ja-JP" altLang="en-US" dirty="0" smtClean="0"/>
              <a:t>」が語源とか</a:t>
            </a:r>
            <a:r>
              <a:rPr lang="ja-JP" altLang="en-US" dirty="0" err="1" smtClean="0"/>
              <a:t>。。</a:t>
            </a:r>
            <a:endParaRPr lang="en-US" altLang="ja-JP" dirty="0" smtClean="0"/>
          </a:p>
          <a:p>
            <a:pPr marL="0" indent="0">
              <a:buNone/>
            </a:pPr>
            <a:endParaRPr lang="en-GB" dirty="0"/>
          </a:p>
        </p:txBody>
      </p:sp>
    </p:spTree>
    <p:extLst>
      <p:ext uri="{BB962C8B-B14F-4D97-AF65-F5344CB8AC3E}">
        <p14:creationId xmlns:p14="http://schemas.microsoft.com/office/powerpoint/2010/main" val="3054539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11667"/>
          </a:xfrm>
        </p:spPr>
        <p:txBody>
          <a:bodyPr>
            <a:normAutofit fontScale="90000"/>
          </a:bodyPr>
          <a:lstStyle/>
          <a:p>
            <a:r>
              <a:rPr lang="ja-JP" altLang="en-US" sz="3200" dirty="0">
                <a:solidFill>
                  <a:schemeClr val="accent1">
                    <a:lumMod val="75000"/>
                  </a:schemeClr>
                </a:solidFill>
              </a:rPr>
              <a:t>日本語</a:t>
            </a:r>
            <a:r>
              <a:rPr lang="ja-JP" altLang="en-US" sz="3200" dirty="0" smtClean="0">
                <a:solidFill>
                  <a:schemeClr val="accent1">
                    <a:lumMod val="75000"/>
                  </a:schemeClr>
                </a:solidFill>
              </a:rPr>
              <a:t>としては全く問題ないし、単に発音が似ているだけの問題なのですが。。。</a:t>
            </a:r>
            <a:endParaRPr lang="en-GB" sz="3200" dirty="0">
              <a:solidFill>
                <a:schemeClr val="accent1">
                  <a:lumMod val="75000"/>
                </a:schemeClr>
              </a:solidFill>
            </a:endParaRPr>
          </a:p>
        </p:txBody>
      </p:sp>
      <p:sp>
        <p:nvSpPr>
          <p:cNvPr id="3" name="コンテンツ プレースホルダー 2"/>
          <p:cNvSpPr>
            <a:spLocks noGrp="1"/>
          </p:cNvSpPr>
          <p:nvPr>
            <p:ph sz="half" idx="1"/>
          </p:nvPr>
        </p:nvSpPr>
        <p:spPr>
          <a:xfrm>
            <a:off x="628650" y="1399430"/>
            <a:ext cx="3886200" cy="4777533"/>
          </a:xfrm>
        </p:spPr>
        <p:txBody>
          <a:bodyPr/>
          <a:lstStyle/>
          <a:p>
            <a:r>
              <a:rPr lang="ja-JP" altLang="en-US" dirty="0" smtClean="0"/>
              <a:t>外交用語では極めてしばしば使われる「閣下」ですが、フランス語圏では、発音が同じ幼児語があり、会話が途切れることがある。</a:t>
            </a:r>
            <a:endParaRPr lang="en-GB" dirty="0"/>
          </a:p>
        </p:txBody>
      </p:sp>
      <p:sp>
        <p:nvSpPr>
          <p:cNvPr id="4" name="コンテンツ プレースホルダー 3"/>
          <p:cNvSpPr>
            <a:spLocks noGrp="1"/>
          </p:cNvSpPr>
          <p:nvPr>
            <p:ph sz="half" idx="2"/>
          </p:nvPr>
        </p:nvSpPr>
        <p:spPr>
          <a:xfrm>
            <a:off x="4629150" y="1494845"/>
            <a:ext cx="3886200" cy="4682118"/>
          </a:xfrm>
        </p:spPr>
        <p:txBody>
          <a:bodyPr/>
          <a:lstStyle/>
          <a:p>
            <a:r>
              <a:rPr lang="ja-JP" altLang="en-US" dirty="0" smtClean="0"/>
              <a:t>スワヒリ語</a:t>
            </a:r>
            <a:r>
              <a:rPr lang="ja-JP" altLang="en-US" dirty="0"/>
              <a:t>圏</a:t>
            </a:r>
            <a:r>
              <a:rPr lang="ja-JP" altLang="en-US" dirty="0" smtClean="0"/>
              <a:t>では、隈さん、熊本さん、熊谷さんなどの名前が冗談のように受け取られることがある。木原さんも（これは深刻にはならない）。</a:t>
            </a:r>
            <a:endParaRPr lang="en-GB" dirty="0"/>
          </a:p>
        </p:txBody>
      </p:sp>
    </p:spTree>
    <p:extLst>
      <p:ext uri="{BB962C8B-B14F-4D97-AF65-F5344CB8AC3E}">
        <p14:creationId xmlns:p14="http://schemas.microsoft.com/office/powerpoint/2010/main" val="811305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t>日本</a:t>
            </a:r>
            <a:r>
              <a:rPr lang="ja-JP" altLang="en-US" sz="3600" dirty="0" smtClean="0"/>
              <a:t>の発音表現の修正の必要性</a:t>
            </a:r>
            <a:endParaRPr lang="en-GB" sz="3600" dirty="0"/>
          </a:p>
        </p:txBody>
      </p:sp>
      <p:sp>
        <p:nvSpPr>
          <p:cNvPr id="3" name="コンテンツ プレースホルダー 2"/>
          <p:cNvSpPr>
            <a:spLocks noGrp="1"/>
          </p:cNvSpPr>
          <p:nvPr>
            <p:ph sz="half" idx="1"/>
          </p:nvPr>
        </p:nvSpPr>
        <p:spPr>
          <a:xfrm>
            <a:off x="628649" y="1470991"/>
            <a:ext cx="7426021" cy="4705972"/>
          </a:xfrm>
        </p:spPr>
        <p:txBody>
          <a:bodyPr>
            <a:normAutofit fontScale="92500" lnSpcReduction="10000"/>
          </a:bodyPr>
          <a:lstStyle/>
          <a:p>
            <a:r>
              <a:rPr lang="ja-JP" altLang="en-US" sz="2400" dirty="0" smtClean="0"/>
              <a:t>基本的な問題として、</a:t>
            </a:r>
            <a:r>
              <a:rPr lang="en-US" altLang="ja-JP" sz="2400" dirty="0" smtClean="0"/>
              <a:t>R&lt;=&gt;L</a:t>
            </a:r>
            <a:r>
              <a:rPr lang="ja-JP" altLang="en-US" sz="2400" dirty="0" smtClean="0"/>
              <a:t> の日本語表現ができない問題などあるがこれは脈絡をつかんでもらえば「ラリルレロ」でも深刻な問題にはならないと思う</a:t>
            </a:r>
            <a:r>
              <a:rPr lang="ja-JP" altLang="en-US" sz="2400" dirty="0" err="1" smtClean="0"/>
              <a:t>。。</a:t>
            </a:r>
            <a:r>
              <a:rPr lang="ja-JP" altLang="en-US" sz="2400" dirty="0" smtClean="0"/>
              <a:t> </a:t>
            </a:r>
            <a:r>
              <a:rPr lang="en-US" altLang="ja-JP" sz="2400" dirty="0" smtClean="0"/>
              <a:t>TH</a:t>
            </a:r>
            <a:r>
              <a:rPr lang="ja-JP" altLang="en-US" sz="2400" dirty="0"/>
              <a:t> </a:t>
            </a:r>
            <a:r>
              <a:rPr lang="ja-JP" altLang="en-US" sz="2400" dirty="0" smtClean="0"/>
              <a:t>を 「サシスセソ」と発声することも同種の問題。</a:t>
            </a:r>
            <a:endParaRPr lang="en-US" altLang="ja-JP" sz="2400" dirty="0" smtClean="0"/>
          </a:p>
          <a:p>
            <a:r>
              <a:rPr lang="ja-JP" altLang="en-US" sz="2400" dirty="0" smtClean="0"/>
              <a:t>これに</a:t>
            </a:r>
            <a:r>
              <a:rPr lang="ja-JP" altLang="en-US" sz="2400" dirty="0"/>
              <a:t>対</a:t>
            </a:r>
            <a:r>
              <a:rPr lang="ja-JP" altLang="en-US" sz="2400" dirty="0" smtClean="0"/>
              <a:t>し、</a:t>
            </a:r>
            <a:r>
              <a:rPr lang="en-US" altLang="ja-JP" sz="2400" dirty="0" smtClean="0"/>
              <a:t>Si</a:t>
            </a:r>
            <a:r>
              <a:rPr lang="ja-JP" altLang="en-US" sz="2400" dirty="0" smtClean="0"/>
              <a:t>  を「シ」とするか、「スィ」とするかは、書き分けが可能なのだから、峻別すべき。子供たちは </a:t>
            </a:r>
            <a:r>
              <a:rPr lang="en-US" altLang="ja-JP" sz="2400" dirty="0" smtClean="0"/>
              <a:t>sit (down) </a:t>
            </a:r>
            <a:r>
              <a:rPr lang="ja-JP" altLang="en-US" sz="2400" dirty="0" smtClean="0"/>
              <a:t>と </a:t>
            </a:r>
            <a:r>
              <a:rPr lang="en-US" altLang="ja-JP" sz="2400" dirty="0" smtClean="0"/>
              <a:t>shit </a:t>
            </a:r>
            <a:r>
              <a:rPr lang="ja-JP" altLang="en-US" sz="2400" dirty="0" smtClean="0"/>
              <a:t>の違いを知っている</a:t>
            </a:r>
            <a:r>
              <a:rPr lang="en-US" altLang="ja-JP" sz="2400" dirty="0" smtClean="0"/>
              <a:t>(</a:t>
            </a:r>
            <a:r>
              <a:rPr lang="ja-JP" altLang="en-US" sz="2400" dirty="0" smtClean="0"/>
              <a:t>はず）なのに、大人が</a:t>
            </a:r>
            <a:r>
              <a:rPr lang="en-US" altLang="ja-JP" sz="2400" dirty="0" smtClean="0"/>
              <a:t>Sitting</a:t>
            </a:r>
            <a:r>
              <a:rPr lang="ja-JP" altLang="en-US" sz="2400" dirty="0" smtClean="0"/>
              <a:t> </a:t>
            </a:r>
            <a:r>
              <a:rPr lang="en-US" altLang="ja-JP" sz="2400" dirty="0" smtClean="0"/>
              <a:t>volley ball </a:t>
            </a:r>
            <a:r>
              <a:rPr lang="ja-JP" altLang="en-US" sz="2400" dirty="0" smtClean="0"/>
              <a:t>をシッティング</a:t>
            </a:r>
            <a:r>
              <a:rPr lang="ja-JP" altLang="en-US" sz="2400" dirty="0" err="1" smtClean="0"/>
              <a:t>。。</a:t>
            </a:r>
            <a:r>
              <a:rPr lang="ja-JP" altLang="en-US" sz="2400" dirty="0" smtClean="0"/>
              <a:t>などと発音するのは、論外だし、恥ずかしい。</a:t>
            </a:r>
            <a:r>
              <a:rPr lang="en-US" altLang="ja-JP" sz="2400" dirty="0" smtClean="0"/>
              <a:t>Shit</a:t>
            </a:r>
            <a:r>
              <a:rPr lang="ja-JP" altLang="en-US" sz="2400" dirty="0" smtClean="0"/>
              <a:t> は、そもそも、「うんち」であり、スラングの代表格であることを知っておくべき。</a:t>
            </a:r>
            <a:endParaRPr lang="en-US" altLang="ja-JP" sz="2400" dirty="0" smtClean="0"/>
          </a:p>
          <a:p>
            <a:r>
              <a:rPr lang="ja-JP" altLang="en-US" sz="2400" dirty="0"/>
              <a:t>何</a:t>
            </a:r>
            <a:r>
              <a:rPr lang="ja-JP" altLang="en-US" sz="2400" dirty="0" smtClean="0"/>
              <a:t>でも外国語を使えば、格好良い、などと考えるのは、江戸時代末期以来の外国かぶれ</a:t>
            </a:r>
            <a:r>
              <a:rPr lang="ja-JP" altLang="en-US" sz="2400" dirty="0" err="1" smtClean="0"/>
              <a:t>。。。</a:t>
            </a:r>
            <a:r>
              <a:rPr lang="ja-JP" altLang="en-US" sz="2400" dirty="0" smtClean="0"/>
              <a:t>これは、中国からなんでもかんでも学んだ大和時代からかもしれないが、止むを得ないのかもしれないが、賢く外国語を</a:t>
            </a:r>
            <a:r>
              <a:rPr lang="ja-JP" altLang="en-US" sz="2400" dirty="0"/>
              <a:t>使</a:t>
            </a:r>
            <a:r>
              <a:rPr lang="ja-JP" altLang="en-US" sz="2400" dirty="0" smtClean="0"/>
              <a:t>い、学ぶ知恵が</a:t>
            </a:r>
            <a:r>
              <a:rPr lang="ja-JP" altLang="en-US" sz="2400" dirty="0"/>
              <a:t>必要</a:t>
            </a:r>
            <a:r>
              <a:rPr lang="ja-JP" altLang="en-US" sz="2400" dirty="0" smtClean="0"/>
              <a:t>なのではないだろうか</a:t>
            </a:r>
            <a:r>
              <a:rPr lang="en-US" altLang="ja-JP" sz="2400" dirty="0" smtClean="0"/>
              <a:t>?</a:t>
            </a:r>
          </a:p>
        </p:txBody>
      </p:sp>
    </p:spTree>
    <p:extLst>
      <p:ext uri="{BB962C8B-B14F-4D97-AF65-F5344CB8AC3E}">
        <p14:creationId xmlns:p14="http://schemas.microsoft.com/office/powerpoint/2010/main" val="39867852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1519</TotalTime>
  <Words>1610</Words>
  <Application>Microsoft Office PowerPoint</Application>
  <PresentationFormat>画面に合わせる (4:3)</PresentationFormat>
  <Paragraphs>70</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ＭＳ Ｐゴシック</vt:lpstr>
      <vt:lpstr>ＭＳ Ｐ明朝</vt:lpstr>
      <vt:lpstr>Arial</vt:lpstr>
      <vt:lpstr>Calibri</vt:lpstr>
      <vt:lpstr>Calibri Light</vt:lpstr>
      <vt:lpstr>Wingdings</vt:lpstr>
      <vt:lpstr>Office テーマ</vt:lpstr>
      <vt:lpstr>日本のおかしな外国語-</vt:lpstr>
      <vt:lpstr>追補</vt:lpstr>
      <vt:lpstr>PowerPoint プレゼンテーション</vt:lpstr>
      <vt:lpstr>発音表記の問題 - 日本語による発音の表記が不適切なため問題が起こっている例。</vt:lpstr>
      <vt:lpstr>アクセント、促音、長音等の問題</vt:lpstr>
      <vt:lpstr>このあたりは、もはや英語と日本語の境がはっきりしなくなっている。</vt:lpstr>
      <vt:lpstr>日本語としては全く問題ないし、単に発音が似ているだけの問題なのですが。。。</vt:lpstr>
      <vt:lpstr>日本の発音表現の修正の必要性</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反省、半生、半世紀</dc:title>
  <dc:creator>平石尹彦</dc:creator>
  <cp:lastModifiedBy>Microsoft アカウント</cp:lastModifiedBy>
  <cp:revision>197</cp:revision>
  <dcterms:created xsi:type="dcterms:W3CDTF">2016-02-08T00:47:30Z</dcterms:created>
  <dcterms:modified xsi:type="dcterms:W3CDTF">2024-04-18T08:04:16Z</dcterms:modified>
</cp:coreProperties>
</file>